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704" r:id="rId2"/>
  </p:sldMasterIdLst>
  <p:notesMasterIdLst>
    <p:notesMasterId r:id="rId57"/>
  </p:notesMasterIdLst>
  <p:handoutMasterIdLst>
    <p:handoutMasterId r:id="rId58"/>
  </p:handoutMasterIdLst>
  <p:sldIdLst>
    <p:sldId id="771" r:id="rId3"/>
    <p:sldId id="861" r:id="rId4"/>
    <p:sldId id="860" r:id="rId5"/>
    <p:sldId id="859" r:id="rId6"/>
    <p:sldId id="569" r:id="rId7"/>
    <p:sldId id="570" r:id="rId8"/>
    <p:sldId id="720" r:id="rId9"/>
    <p:sldId id="862" r:id="rId10"/>
    <p:sldId id="863" r:id="rId11"/>
    <p:sldId id="864" r:id="rId12"/>
    <p:sldId id="747" r:id="rId13"/>
    <p:sldId id="865" r:id="rId14"/>
    <p:sldId id="866" r:id="rId15"/>
    <p:sldId id="749" r:id="rId16"/>
    <p:sldId id="723" r:id="rId17"/>
    <p:sldId id="778" r:id="rId18"/>
    <p:sldId id="750" r:id="rId19"/>
    <p:sldId id="779" r:id="rId20"/>
    <p:sldId id="780" r:id="rId21"/>
    <p:sldId id="726" r:id="rId22"/>
    <p:sldId id="789" r:id="rId23"/>
    <p:sldId id="855" r:id="rId24"/>
    <p:sldId id="854" r:id="rId25"/>
    <p:sldId id="644" r:id="rId26"/>
    <p:sldId id="574" r:id="rId27"/>
    <p:sldId id="727" r:id="rId28"/>
    <p:sldId id="836" r:id="rId29"/>
    <p:sldId id="843" r:id="rId30"/>
    <p:sldId id="853" r:id="rId31"/>
    <p:sldId id="709" r:id="rId32"/>
    <p:sldId id="845" r:id="rId33"/>
    <p:sldId id="782" r:id="rId34"/>
    <p:sldId id="783" r:id="rId35"/>
    <p:sldId id="856" r:id="rId36"/>
    <p:sldId id="801" r:id="rId37"/>
    <p:sldId id="766" r:id="rId38"/>
    <p:sldId id="821" r:id="rId39"/>
    <p:sldId id="588" r:id="rId40"/>
    <p:sldId id="732" r:id="rId41"/>
    <p:sldId id="733" r:id="rId42"/>
    <p:sldId id="784" r:id="rId43"/>
    <p:sldId id="803" r:id="rId44"/>
    <p:sldId id="794" r:id="rId45"/>
    <p:sldId id="827" r:id="rId46"/>
    <p:sldId id="829" r:id="rId47"/>
    <p:sldId id="785" r:id="rId48"/>
    <p:sldId id="816" r:id="rId49"/>
    <p:sldId id="804" r:id="rId50"/>
    <p:sldId id="831" r:id="rId51"/>
    <p:sldId id="851" r:id="rId52"/>
    <p:sldId id="595" r:id="rId53"/>
    <p:sldId id="711" r:id="rId54"/>
    <p:sldId id="817" r:id="rId55"/>
    <p:sldId id="818" r:id="rId56"/>
  </p:sldIdLst>
  <p:sldSz cx="9144000" cy="5143500" type="screen16x9"/>
  <p:notesSz cx="6858000" cy="9296400"/>
  <p:defaultTextStyle>
    <a:defPPr>
      <a:defRPr lang="en-US"/>
    </a:defPPr>
    <a:lvl1pPr algn="l" defTabSz="407789" rtl="0" fontAlgn="base">
      <a:spcBef>
        <a:spcPct val="0"/>
      </a:spcBef>
      <a:spcAft>
        <a:spcPct val="0"/>
      </a:spcAft>
      <a:defRPr sz="1600" kern="1200">
        <a:solidFill>
          <a:schemeClr val="tx1"/>
        </a:solidFill>
        <a:latin typeface="Arial" pitchFamily="34" charset="0"/>
        <a:ea typeface="+mn-ea"/>
        <a:cs typeface="Arial" pitchFamily="34" charset="0"/>
      </a:defRPr>
    </a:lvl1pPr>
    <a:lvl2pPr marL="407789" indent="-122039" algn="l" defTabSz="407789" rtl="0" fontAlgn="base">
      <a:spcBef>
        <a:spcPct val="0"/>
      </a:spcBef>
      <a:spcAft>
        <a:spcPct val="0"/>
      </a:spcAft>
      <a:defRPr sz="1600" kern="1200">
        <a:solidFill>
          <a:schemeClr val="tx1"/>
        </a:solidFill>
        <a:latin typeface="Arial" pitchFamily="34" charset="0"/>
        <a:ea typeface="+mn-ea"/>
        <a:cs typeface="Arial" pitchFamily="34" charset="0"/>
      </a:defRPr>
    </a:lvl2pPr>
    <a:lvl3pPr marL="815578" indent="-244078" algn="l" defTabSz="407789" rtl="0" fontAlgn="base">
      <a:spcBef>
        <a:spcPct val="0"/>
      </a:spcBef>
      <a:spcAft>
        <a:spcPct val="0"/>
      </a:spcAft>
      <a:defRPr sz="1600" kern="1200">
        <a:solidFill>
          <a:schemeClr val="tx1"/>
        </a:solidFill>
        <a:latin typeface="Arial" pitchFamily="34" charset="0"/>
        <a:ea typeface="+mn-ea"/>
        <a:cs typeface="Arial" pitchFamily="34" charset="0"/>
      </a:defRPr>
    </a:lvl3pPr>
    <a:lvl4pPr marL="1224359" indent="-367109" algn="l" defTabSz="407789" rtl="0" fontAlgn="base">
      <a:spcBef>
        <a:spcPct val="0"/>
      </a:spcBef>
      <a:spcAft>
        <a:spcPct val="0"/>
      </a:spcAft>
      <a:defRPr sz="1600" kern="1200">
        <a:solidFill>
          <a:schemeClr val="tx1"/>
        </a:solidFill>
        <a:latin typeface="Arial" pitchFamily="34" charset="0"/>
        <a:ea typeface="+mn-ea"/>
        <a:cs typeface="Arial" pitchFamily="34" charset="0"/>
      </a:defRPr>
    </a:lvl4pPr>
    <a:lvl5pPr marL="1632149" indent="-489149" algn="l" defTabSz="407789" rtl="0" fontAlgn="base">
      <a:spcBef>
        <a:spcPct val="0"/>
      </a:spcBef>
      <a:spcAft>
        <a:spcPct val="0"/>
      </a:spcAft>
      <a:defRPr sz="1600" kern="1200">
        <a:solidFill>
          <a:schemeClr val="tx1"/>
        </a:solidFill>
        <a:latin typeface="Arial" pitchFamily="34" charset="0"/>
        <a:ea typeface="+mn-ea"/>
        <a:cs typeface="Arial" pitchFamily="34" charset="0"/>
      </a:defRPr>
    </a:lvl5pPr>
    <a:lvl6pPr marL="1428750" algn="l" defTabSz="571500" rtl="0" eaLnBrk="1" latinLnBrk="0" hangingPunct="1">
      <a:defRPr sz="1600" kern="1200">
        <a:solidFill>
          <a:schemeClr val="tx1"/>
        </a:solidFill>
        <a:latin typeface="Arial" pitchFamily="34" charset="0"/>
        <a:ea typeface="+mn-ea"/>
        <a:cs typeface="Arial" pitchFamily="34" charset="0"/>
      </a:defRPr>
    </a:lvl6pPr>
    <a:lvl7pPr marL="1714500" algn="l" defTabSz="571500" rtl="0" eaLnBrk="1" latinLnBrk="0" hangingPunct="1">
      <a:defRPr sz="1600" kern="1200">
        <a:solidFill>
          <a:schemeClr val="tx1"/>
        </a:solidFill>
        <a:latin typeface="Arial" pitchFamily="34" charset="0"/>
        <a:ea typeface="+mn-ea"/>
        <a:cs typeface="Arial" pitchFamily="34" charset="0"/>
      </a:defRPr>
    </a:lvl7pPr>
    <a:lvl8pPr marL="2000250" algn="l" defTabSz="571500" rtl="0" eaLnBrk="1" latinLnBrk="0" hangingPunct="1">
      <a:defRPr sz="1600" kern="1200">
        <a:solidFill>
          <a:schemeClr val="tx1"/>
        </a:solidFill>
        <a:latin typeface="Arial" pitchFamily="34" charset="0"/>
        <a:ea typeface="+mn-ea"/>
        <a:cs typeface="Arial" pitchFamily="34" charset="0"/>
      </a:defRPr>
    </a:lvl8pPr>
    <a:lvl9pPr marL="2286000" algn="l" defTabSz="571500" rtl="0" eaLnBrk="1" latinLnBrk="0" hangingPunct="1">
      <a:defRPr sz="16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454">
          <p15:clr>
            <a:srgbClr val="A4A3A4"/>
          </p15:clr>
        </p15:guide>
        <p15:guide id="2" orient="horz" pos="179">
          <p15:clr>
            <a:srgbClr val="A4A3A4"/>
          </p15:clr>
        </p15:guide>
        <p15:guide id="3" orient="horz" pos="524">
          <p15:clr>
            <a:srgbClr val="A4A3A4"/>
          </p15:clr>
        </p15:guide>
        <p15:guide id="4" pos="4432">
          <p15:clr>
            <a:srgbClr val="A4A3A4"/>
          </p15:clr>
        </p15:guide>
        <p15:guide id="5" pos="367">
          <p15:clr>
            <a:srgbClr val="A4A3A4"/>
          </p15:clr>
        </p15:guide>
        <p15:guide id="6" pos="1333">
          <p15:clr>
            <a:srgbClr val="A4A3A4"/>
          </p15:clr>
        </p15:guide>
        <p15:guide id="7" pos="2881">
          <p15:clr>
            <a:srgbClr val="A4A3A4"/>
          </p15:clr>
        </p15:guide>
        <p15:guide id="8" pos="5460">
          <p15:clr>
            <a:srgbClr val="A4A3A4"/>
          </p15:clr>
        </p15:guide>
        <p15:guide id="9" pos="35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05B"/>
    <a:srgbClr val="00AAA0"/>
    <a:srgbClr val="4D4D4D"/>
    <a:srgbClr val="C9FFF1"/>
    <a:srgbClr val="000000"/>
    <a:srgbClr val="385D8A"/>
    <a:srgbClr val="524F50"/>
    <a:srgbClr val="008599"/>
    <a:srgbClr val="305256"/>
    <a:srgbClr val="93CF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7" autoAdjust="0"/>
    <p:restoredTop sz="73188" autoAdjust="0"/>
  </p:normalViewPr>
  <p:slideViewPr>
    <p:cSldViewPr snapToGrid="0" snapToObjects="1">
      <p:cViewPr varScale="1">
        <p:scale>
          <a:sx n="106" d="100"/>
          <a:sy n="106" d="100"/>
        </p:scale>
        <p:origin x="1104" y="102"/>
      </p:cViewPr>
      <p:guideLst>
        <p:guide orient="horz" pos="454"/>
        <p:guide orient="horz" pos="179"/>
        <p:guide orient="horz" pos="524"/>
        <p:guide pos="4432"/>
        <p:guide pos="367"/>
        <p:guide pos="1333"/>
        <p:guide pos="2881"/>
        <p:guide pos="5460"/>
        <p:guide pos="3507"/>
      </p:guideLst>
    </p:cSldViewPr>
  </p:slideViewPr>
  <p:outlineViewPr>
    <p:cViewPr>
      <p:scale>
        <a:sx n="33" d="100"/>
        <a:sy n="33" d="100"/>
      </p:scale>
      <p:origin x="0" y="0"/>
    </p:cViewPr>
  </p:outlineViewPr>
  <p:notesTextViewPr>
    <p:cViewPr>
      <p:scale>
        <a:sx n="3" d="2"/>
        <a:sy n="3" d="2"/>
      </p:scale>
      <p:origin x="0" y="0"/>
    </p:cViewPr>
  </p:notesTextViewPr>
  <p:sorterViewPr>
    <p:cViewPr>
      <p:scale>
        <a:sx n="152" d="100"/>
        <a:sy n="152" d="100"/>
      </p:scale>
      <p:origin x="0" y="-6246"/>
    </p:cViewPr>
  </p:sorterViewPr>
  <p:notesViewPr>
    <p:cSldViewPr snapToGrid="0" snapToObjects="1">
      <p:cViewPr varScale="1">
        <p:scale>
          <a:sx n="82" d="100"/>
          <a:sy n="82" d="100"/>
        </p:scale>
        <p:origin x="31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rossE\AppData\Local\Microsoft\Windows\Temporary%20Internet%20Files\Content.Outlook\6FOIWJG9\Nor%20Cal%20and%20CPMC%20Affordabilit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rossE\AppData\Local\Microsoft\Windows\Temporary%20Internet%20Files\Content.Outlook\6FOIWJG9\Copy%20of%20WW%20CPMC%20Monthly%20Participan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279141394942121E-2"/>
          <c:y val="7.2325312482792795E-2"/>
          <c:w val="0.82493324611663077"/>
          <c:h val="0.78742427944575111"/>
        </c:manualLayout>
      </c:layout>
      <c:lineChart>
        <c:grouping val="standard"/>
        <c:varyColors val="0"/>
        <c:ser>
          <c:idx val="0"/>
          <c:order val="0"/>
          <c:tx>
            <c:strRef>
              <c:f>Sheet1!$B$1</c:f>
              <c:strCache>
                <c:ptCount val="1"/>
                <c:pt idx="0">
                  <c:v>California</c:v>
                </c:pt>
              </c:strCache>
            </c:strRef>
          </c:tx>
          <c:spPr>
            <a:ln w="53975" cap="rnd">
              <a:solidFill>
                <a:srgbClr val="FFC00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Sheet1!$B$3:$B$15</c:f>
              <c:numCache>
                <c:formatCode>0.00%</c:formatCode>
                <c:ptCount val="13"/>
                <c:pt idx="0">
                  <c:v>0.77400000000000002</c:v>
                </c:pt>
                <c:pt idx="1">
                  <c:v>0.752</c:v>
                </c:pt>
                <c:pt idx="2">
                  <c:v>0.73099999999999998</c:v>
                </c:pt>
                <c:pt idx="3">
                  <c:v>0.71899999999999997</c:v>
                </c:pt>
                <c:pt idx="4">
                  <c:v>0.89300000000000002</c:v>
                </c:pt>
                <c:pt idx="5">
                  <c:v>0.71199999999999997</c:v>
                </c:pt>
                <c:pt idx="6">
                  <c:v>0.83899999999999997</c:v>
                </c:pt>
                <c:pt idx="7">
                  <c:v>0.73299999999999998</c:v>
                </c:pt>
                <c:pt idx="8">
                  <c:v>0.80600000000000005</c:v>
                </c:pt>
                <c:pt idx="9">
                  <c:v>0.753</c:v>
                </c:pt>
                <c:pt idx="10">
                  <c:v>0.79700000000000004</c:v>
                </c:pt>
                <c:pt idx="11">
                  <c:v>0.67700000000000005</c:v>
                </c:pt>
                <c:pt idx="12">
                  <c:v>0.82899999999999996</c:v>
                </c:pt>
              </c:numCache>
            </c:numRef>
          </c:val>
          <c:smooth val="0"/>
        </c:ser>
        <c:ser>
          <c:idx val="1"/>
          <c:order val="1"/>
          <c:tx>
            <c:strRef>
              <c:f>Sheet1!$C$1</c:f>
              <c:strCache>
                <c:ptCount val="1"/>
                <c:pt idx="0">
                  <c:v>Davies</c:v>
                </c:pt>
              </c:strCache>
            </c:strRef>
          </c:tx>
          <c:spPr>
            <a:ln w="53975" cap="rnd">
              <a:solidFill>
                <a:schemeClr val="tx2">
                  <a:lumMod val="40000"/>
                  <a:lumOff val="6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Sheet1!$C$3:$C$15</c:f>
              <c:numCache>
                <c:formatCode>0.00%</c:formatCode>
                <c:ptCount val="13"/>
                <c:pt idx="0">
                  <c:v>0.78600000000000003</c:v>
                </c:pt>
                <c:pt idx="1">
                  <c:v>0.74299999999999999</c:v>
                </c:pt>
                <c:pt idx="2">
                  <c:v>0.754</c:v>
                </c:pt>
                <c:pt idx="3">
                  <c:v>0.74399999999999999</c:v>
                </c:pt>
                <c:pt idx="4">
                  <c:v>0.78600000000000003</c:v>
                </c:pt>
                <c:pt idx="5">
                  <c:v>0.77100000000000002</c:v>
                </c:pt>
                <c:pt idx="6">
                  <c:v>0.75900000000000001</c:v>
                </c:pt>
                <c:pt idx="7">
                  <c:v>0.77800000000000002</c:v>
                </c:pt>
                <c:pt idx="8">
                  <c:v>0.80200000000000005</c:v>
                </c:pt>
                <c:pt idx="9">
                  <c:v>0.78400000000000003</c:v>
                </c:pt>
                <c:pt idx="10">
                  <c:v>0.79500000000000004</c:v>
                </c:pt>
                <c:pt idx="11">
                  <c:v>0.78400000000000003</c:v>
                </c:pt>
                <c:pt idx="12">
                  <c:v>0.82699999999999996</c:v>
                </c:pt>
              </c:numCache>
            </c:numRef>
          </c:val>
          <c:smooth val="0"/>
        </c:ser>
        <c:ser>
          <c:idx val="2"/>
          <c:order val="2"/>
          <c:tx>
            <c:strRef>
              <c:f>Sheet1!$D$1</c:f>
              <c:strCache>
                <c:ptCount val="1"/>
                <c:pt idx="0">
                  <c:v>Pacific</c:v>
                </c:pt>
              </c:strCache>
            </c:strRef>
          </c:tx>
          <c:spPr>
            <a:ln w="53975" cap="rnd">
              <a:solidFill>
                <a:srgbClr val="00AAA0"/>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Sheet1!$D$3:$D$15</c:f>
              <c:numCache>
                <c:formatCode>0.00%</c:formatCode>
                <c:ptCount val="13"/>
                <c:pt idx="0">
                  <c:v>0.69299999999999995</c:v>
                </c:pt>
                <c:pt idx="1">
                  <c:v>0.69099999999999995</c:v>
                </c:pt>
                <c:pt idx="2">
                  <c:v>0.68300000000000005</c:v>
                </c:pt>
                <c:pt idx="3">
                  <c:v>0.71299999999999997</c:v>
                </c:pt>
                <c:pt idx="4">
                  <c:v>0.75900000000000001</c:v>
                </c:pt>
                <c:pt idx="5">
                  <c:v>0.73</c:v>
                </c:pt>
                <c:pt idx="6">
                  <c:v>0.76400000000000001</c:v>
                </c:pt>
                <c:pt idx="7">
                  <c:v>0.71299999999999997</c:v>
                </c:pt>
                <c:pt idx="8">
                  <c:v>0.75800000000000001</c:v>
                </c:pt>
                <c:pt idx="9">
                  <c:v>0.77</c:v>
                </c:pt>
                <c:pt idx="10">
                  <c:v>0.77700000000000002</c:v>
                </c:pt>
                <c:pt idx="11">
                  <c:v>0.748</c:v>
                </c:pt>
                <c:pt idx="12">
                  <c:v>0.77</c:v>
                </c:pt>
              </c:numCache>
            </c:numRef>
          </c:val>
          <c:smooth val="0"/>
        </c:ser>
        <c:ser>
          <c:idx val="3"/>
          <c:order val="3"/>
          <c:tx>
            <c:strRef>
              <c:f>Sheet1!$E$1</c:f>
              <c:strCache>
                <c:ptCount val="1"/>
                <c:pt idx="0">
                  <c:v>St. Luke's</c:v>
                </c:pt>
              </c:strCache>
            </c:strRef>
          </c:tx>
          <c:spPr>
            <a:ln w="53975" cap="rnd">
              <a:solidFill>
                <a:schemeClr val="accent2">
                  <a:lumMod val="60000"/>
                  <a:lumOff val="40000"/>
                </a:schemeClr>
              </a:solidFill>
              <a:round/>
            </a:ln>
            <a:effectLst/>
          </c:spPr>
          <c:marker>
            <c:symbol val="none"/>
          </c:marker>
          <c:cat>
            <c:numRef>
              <c:f>Sheet1!$A$3:$A$15</c:f>
              <c:numCache>
                <c:formatCode>mmm\-yy</c:formatCode>
                <c:ptCount val="13"/>
                <c:pt idx="0">
                  <c:v>42614</c:v>
                </c:pt>
                <c:pt idx="1">
                  <c:v>42644</c:v>
                </c:pt>
                <c:pt idx="2">
                  <c:v>42675</c:v>
                </c:pt>
                <c:pt idx="3">
                  <c:v>42705</c:v>
                </c:pt>
                <c:pt idx="4">
                  <c:v>42736</c:v>
                </c:pt>
                <c:pt idx="5">
                  <c:v>42767</c:v>
                </c:pt>
                <c:pt idx="6">
                  <c:v>42795</c:v>
                </c:pt>
                <c:pt idx="7">
                  <c:v>42826</c:v>
                </c:pt>
                <c:pt idx="8">
                  <c:v>42856</c:v>
                </c:pt>
                <c:pt idx="9">
                  <c:v>42887</c:v>
                </c:pt>
                <c:pt idx="10">
                  <c:v>42917</c:v>
                </c:pt>
                <c:pt idx="11">
                  <c:v>42948</c:v>
                </c:pt>
                <c:pt idx="12">
                  <c:v>42995</c:v>
                </c:pt>
              </c:numCache>
            </c:numRef>
          </c:cat>
          <c:val>
            <c:numRef>
              <c:f>Sheet1!$E$3:$E$15</c:f>
              <c:numCache>
                <c:formatCode>0.00%</c:formatCode>
                <c:ptCount val="13"/>
                <c:pt idx="0">
                  <c:v>0.78600000000000003</c:v>
                </c:pt>
                <c:pt idx="1">
                  <c:v>0.78500000000000003</c:v>
                </c:pt>
                <c:pt idx="2">
                  <c:v>0.85099999999999998</c:v>
                </c:pt>
                <c:pt idx="3">
                  <c:v>0.82199999999999995</c:v>
                </c:pt>
                <c:pt idx="4">
                  <c:v>0.82399999999999995</c:v>
                </c:pt>
                <c:pt idx="5">
                  <c:v>0.81799999999999995</c:v>
                </c:pt>
                <c:pt idx="6">
                  <c:v>0.83899999999999997</c:v>
                </c:pt>
                <c:pt idx="7">
                  <c:v>0.78400000000000003</c:v>
                </c:pt>
                <c:pt idx="8">
                  <c:v>0.80600000000000005</c:v>
                </c:pt>
                <c:pt idx="9">
                  <c:v>0.81799999999999995</c:v>
                </c:pt>
                <c:pt idx="10">
                  <c:v>0.82199999999999995</c:v>
                </c:pt>
                <c:pt idx="11">
                  <c:v>0.85199999999999998</c:v>
                </c:pt>
                <c:pt idx="12">
                  <c:v>0.872</c:v>
                </c:pt>
              </c:numCache>
            </c:numRef>
          </c:val>
          <c:smooth val="0"/>
        </c:ser>
        <c:dLbls>
          <c:showLegendKey val="0"/>
          <c:showVal val="0"/>
          <c:showCatName val="0"/>
          <c:showSerName val="0"/>
          <c:showPercent val="0"/>
          <c:showBubbleSize val="0"/>
        </c:dLbls>
        <c:smooth val="0"/>
        <c:axId val="574953544"/>
        <c:axId val="574953936"/>
      </c:lineChart>
      <c:dateAx>
        <c:axId val="574953544"/>
        <c:scaling>
          <c:orientation val="minMax"/>
        </c:scaling>
        <c:delete val="0"/>
        <c:axPos val="b"/>
        <c:numFmt formatCode="mmm\-yy" sourceLinked="1"/>
        <c:majorTickMark val="cross"/>
        <c:minorTickMark val="in"/>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574953936"/>
        <c:crosses val="autoZero"/>
        <c:auto val="1"/>
        <c:lblOffset val="100"/>
        <c:baseTimeUnit val="months"/>
        <c:majorUnit val="5"/>
        <c:majorTimeUnit val="months"/>
        <c:minorUnit val="1"/>
        <c:minorTimeUnit val="months"/>
      </c:dateAx>
      <c:valAx>
        <c:axId val="574953936"/>
        <c:scaling>
          <c:orientation val="minMax"/>
          <c:min val="0.60000000000000009"/>
        </c:scaling>
        <c:delete val="0"/>
        <c:axPos val="l"/>
        <c:majorGridlines>
          <c:spPr>
            <a:ln w="9525" cap="flat" cmpd="sng" algn="ctr">
              <a:solidFill>
                <a:schemeClr val="tx1">
                  <a:lumMod val="15000"/>
                  <a:lumOff val="85000"/>
                  <a:alpha val="30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1197" b="1" i="0" u="none" strike="noStrike" kern="1200" baseline="0">
                <a:ln>
                  <a:noFill/>
                </a:ln>
                <a:solidFill>
                  <a:schemeClr val="bg1"/>
                </a:solidFill>
                <a:latin typeface="+mn-lt"/>
                <a:ea typeface="+mn-ea"/>
                <a:cs typeface="+mn-cs"/>
              </a:defRPr>
            </a:pPr>
            <a:endParaRPr lang="en-US"/>
          </a:p>
        </c:txPr>
        <c:crossAx val="574953544"/>
        <c:crosses val="autoZero"/>
        <c:crossBetween val="midCat"/>
      </c:valAx>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572051558696051E-2"/>
          <c:y val="5.0223695700364113E-2"/>
          <c:w val="0.88125102536114774"/>
          <c:h val="0.88510283388711231"/>
        </c:manualLayout>
      </c:layout>
      <c:lineChart>
        <c:grouping val="standard"/>
        <c:varyColors val="0"/>
        <c:ser>
          <c:idx val="1"/>
          <c:order val="0"/>
          <c:tx>
            <c:strRef>
              <c:f>Data!$A$21</c:f>
              <c:strCache>
                <c:ptCount val="1"/>
                <c:pt idx="0">
                  <c:v>50P</c:v>
                </c:pt>
              </c:strCache>
            </c:strRef>
          </c:tx>
          <c:spPr>
            <a:ln w="76200" cap="rnd">
              <a:solidFill>
                <a:schemeClr val="accent6">
                  <a:lumMod val="75000"/>
                  <a:alpha val="85000"/>
                </a:schemeClr>
              </a:solidFill>
              <a:round/>
            </a:ln>
            <a:effectLst/>
          </c:spPr>
          <c:marker>
            <c:symbol val="none"/>
          </c:marker>
          <c:dLbls>
            <c:delete val="1"/>
          </c:dLbls>
          <c:cat>
            <c:numRef>
              <c:f>Data!$B$19:$H$19</c:f>
              <c:numCache>
                <c:formatCode>General</c:formatCode>
                <c:ptCount val="7"/>
                <c:pt idx="0">
                  <c:v>2011</c:v>
                </c:pt>
                <c:pt idx="1">
                  <c:v>2012</c:v>
                </c:pt>
                <c:pt idx="2">
                  <c:v>2013</c:v>
                </c:pt>
                <c:pt idx="3">
                  <c:v>2014</c:v>
                </c:pt>
                <c:pt idx="4">
                  <c:v>2015</c:v>
                </c:pt>
                <c:pt idx="5">
                  <c:v>2016</c:v>
                </c:pt>
                <c:pt idx="6">
                  <c:v>2017</c:v>
                </c:pt>
              </c:numCache>
            </c:numRef>
          </c:cat>
          <c:val>
            <c:numRef>
              <c:f>Data!$B$21:$H$21</c:f>
              <c:numCache>
                <c:formatCode>_(* #,##0_);_(* \(#,##0\);_(* "-"??_);_(@_)</c:formatCode>
                <c:ptCount val="7"/>
                <c:pt idx="0">
                  <c:v>8500.7360344355639</c:v>
                </c:pt>
                <c:pt idx="1">
                  <c:v>8088.9345519085437</c:v>
                </c:pt>
                <c:pt idx="2">
                  <c:v>8342.2226126004334</c:v>
                </c:pt>
                <c:pt idx="3">
                  <c:v>8122.723380667122</c:v>
                </c:pt>
                <c:pt idx="4">
                  <c:v>8423.4825808438072</c:v>
                </c:pt>
                <c:pt idx="5">
                  <c:v>8937.3150182752797</c:v>
                </c:pt>
                <c:pt idx="6">
                  <c:v>9482.4912343900705</c:v>
                </c:pt>
              </c:numCache>
            </c:numRef>
          </c:val>
          <c:smooth val="0"/>
        </c:ser>
        <c:ser>
          <c:idx val="2"/>
          <c:order val="1"/>
          <c:tx>
            <c:strRef>
              <c:f>Data!$A$22</c:f>
              <c:strCache>
                <c:ptCount val="1"/>
                <c:pt idx="0">
                  <c:v>CPMC</c:v>
                </c:pt>
              </c:strCache>
            </c:strRef>
          </c:tx>
          <c:spPr>
            <a:ln w="76200" cap="rnd">
              <a:solidFill>
                <a:srgbClr val="008599">
                  <a:alpha val="85000"/>
                </a:srgbClr>
              </a:solidFill>
              <a:miter lim="800000"/>
            </a:ln>
            <a:effectLst/>
          </c:spPr>
          <c:marker>
            <c:symbol val="none"/>
          </c:marker>
          <c:dLbls>
            <c:delete val="1"/>
          </c:dLbls>
          <c:cat>
            <c:numRef>
              <c:f>Data!$B$19:$H$19</c:f>
              <c:numCache>
                <c:formatCode>General</c:formatCode>
                <c:ptCount val="7"/>
                <c:pt idx="0">
                  <c:v>2011</c:v>
                </c:pt>
                <c:pt idx="1">
                  <c:v>2012</c:v>
                </c:pt>
                <c:pt idx="2">
                  <c:v>2013</c:v>
                </c:pt>
                <c:pt idx="3">
                  <c:v>2014</c:v>
                </c:pt>
                <c:pt idx="4">
                  <c:v>2015</c:v>
                </c:pt>
                <c:pt idx="5">
                  <c:v>2016</c:v>
                </c:pt>
                <c:pt idx="6">
                  <c:v>2017</c:v>
                </c:pt>
              </c:numCache>
            </c:numRef>
          </c:cat>
          <c:val>
            <c:numRef>
              <c:f>Data!$B$22:$H$22</c:f>
              <c:numCache>
                <c:formatCode>_(* #,##0_);_(* \(#,##0\);_(* "-"??_);_(@_)</c:formatCode>
                <c:ptCount val="7"/>
                <c:pt idx="0">
                  <c:v>10731</c:v>
                </c:pt>
                <c:pt idx="1">
                  <c:v>10654</c:v>
                </c:pt>
                <c:pt idx="2">
                  <c:v>10895</c:v>
                </c:pt>
                <c:pt idx="3">
                  <c:v>11274</c:v>
                </c:pt>
                <c:pt idx="4">
                  <c:v>11843</c:v>
                </c:pt>
                <c:pt idx="5">
                  <c:v>11743</c:v>
                </c:pt>
                <c:pt idx="6">
                  <c:v>12317</c:v>
                </c:pt>
              </c:numCache>
            </c:numRef>
          </c:val>
          <c:smooth val="0"/>
        </c:ser>
        <c:dLbls>
          <c:showLegendKey val="0"/>
          <c:showVal val="1"/>
          <c:showCatName val="0"/>
          <c:showSerName val="0"/>
          <c:showPercent val="0"/>
          <c:showBubbleSize val="0"/>
        </c:dLbls>
        <c:smooth val="0"/>
        <c:axId val="572941240"/>
        <c:axId val="572941632"/>
      </c:lineChart>
      <c:dateAx>
        <c:axId val="572941240"/>
        <c:scaling>
          <c:orientation val="minMax"/>
        </c:scaling>
        <c:delete val="0"/>
        <c:axPos val="b"/>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00" b="0" i="0" u="none" strike="noStrike" kern="1200" cap="all" baseline="0">
                <a:solidFill>
                  <a:schemeClr val="dk1">
                    <a:lumMod val="75000"/>
                    <a:lumOff val="25000"/>
                  </a:schemeClr>
                </a:solidFill>
                <a:latin typeface="+mn-lt"/>
                <a:ea typeface="+mn-ea"/>
                <a:cs typeface="+mn-cs"/>
              </a:defRPr>
            </a:pPr>
            <a:endParaRPr lang="en-US"/>
          </a:p>
        </c:txPr>
        <c:crossAx val="572941632"/>
        <c:crosses val="autoZero"/>
        <c:auto val="0"/>
        <c:lblOffset val="100"/>
        <c:baseTimeUnit val="days"/>
      </c:dateAx>
      <c:valAx>
        <c:axId val="572941632"/>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quot;$&quot;#,##0" sourceLinked="0"/>
        <c:majorTickMark val="none"/>
        <c:minorTickMark val="none"/>
        <c:tickLblPos val="high"/>
        <c:spPr>
          <a:noFill/>
          <a:ln>
            <a:noFill/>
          </a:ln>
          <a:effectLst/>
        </c:spPr>
        <c:txPr>
          <a:bodyPr rot="-60000000" spcFirstLastPara="1" vertOverflow="ellipsis" vert="horz" wrap="square" anchor="ctr" anchorCtr="1"/>
          <a:lstStyle/>
          <a:p>
            <a:pPr>
              <a:defRPr sz="1100" b="0" i="0" u="none" strike="noStrike" kern="1200" baseline="0">
                <a:solidFill>
                  <a:schemeClr val="dk1">
                    <a:lumMod val="75000"/>
                    <a:lumOff val="25000"/>
                  </a:schemeClr>
                </a:solidFill>
                <a:latin typeface="+mn-lt"/>
                <a:ea typeface="+mn-ea"/>
                <a:cs typeface="+mn-cs"/>
              </a:defRPr>
            </a:pPr>
            <a:endParaRPr lang="en-US"/>
          </a:p>
        </c:txPr>
        <c:crossAx val="572941240"/>
        <c:crosses val="autoZero"/>
        <c:crossBetween val="between"/>
      </c:valAx>
      <c:spPr>
        <a:noFill/>
        <a:ln>
          <a:noFill/>
        </a:ln>
        <a:effectLst/>
      </c:spPr>
    </c:plotArea>
    <c:plotVisOnly val="1"/>
    <c:dispBlanksAs val="gap"/>
    <c:showDLblsOverMax val="0"/>
  </c:chart>
  <c:spPr>
    <a:solidFill>
      <a:schemeClr val="bg1">
        <a:lumMod val="95000"/>
      </a:schemeClr>
    </a:solidFill>
    <a:ln w="9525" cap="flat" cmpd="sng" algn="ctr">
      <a:solidFill>
        <a:schemeClr val="dk1">
          <a:lumMod val="25000"/>
          <a:lumOff val="75000"/>
        </a:schemeClr>
      </a:solidFill>
      <a:round/>
    </a:ln>
    <a:effectLst/>
  </c:spPr>
  <c:txPr>
    <a:bodyPr/>
    <a:lstStyle/>
    <a:p>
      <a:pPr>
        <a:defRPr sz="11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National Health Expenditures per Capita</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Sheet1!$B$1</c:f>
              <c:strCache>
                <c:ptCount val="1"/>
                <c:pt idx="0">
                  <c:v>Centers for Medicare and Medicard Services 2012 California Healthcare Foundation</c:v>
                </c:pt>
              </c:strCache>
            </c:strRef>
          </c:tx>
          <c:spPr>
            <a:ln w="53975" cap="rnd">
              <a:solidFill>
                <a:srgbClr val="385D8A"/>
              </a:solidFill>
              <a:round/>
            </a:ln>
            <a:effectLst/>
          </c:spPr>
          <c:marker>
            <c:symbol val="none"/>
          </c:marker>
          <c:dLbls>
            <c:dLbl>
              <c:idx val="2"/>
              <c:layout>
                <c:manualLayout>
                  <c:x val="-6.7149274010682894E-2"/>
                  <c:y val="-5.8083736568278067E-2"/>
                </c:manualLayout>
              </c:layout>
              <c:dLblPos val="r"/>
              <c:showLegendKey val="0"/>
              <c:showVal val="1"/>
              <c:showCatName val="0"/>
              <c:showSerName val="0"/>
              <c:showPercent val="0"/>
              <c:showBubbleSize val="0"/>
              <c:extLst>
                <c:ext xmlns:c15="http://schemas.microsoft.com/office/drawing/2012/chart" uri="{CE6537A1-D6FC-4f65-9D91-7224C49458BB}"/>
              </c:extLst>
            </c:dLbl>
            <c:dLbl>
              <c:idx val="3"/>
              <c:layout>
                <c:manualLayout>
                  <c:x val="-5.1554125371293773E-2"/>
                  <c:y val="-8.2596969344304771E-2"/>
                </c:manualLayout>
              </c:layout>
              <c:dLblPos val="r"/>
              <c:showLegendKey val="0"/>
              <c:showVal val="1"/>
              <c:showCatName val="0"/>
              <c:showSerName val="0"/>
              <c:showPercent val="0"/>
              <c:showBubbleSize val="0"/>
              <c:extLst>
                <c:ext xmlns:c15="http://schemas.microsoft.com/office/drawing/2012/chart" uri="{CE6537A1-D6FC-4f65-9D91-7224C49458BB}"/>
              </c:extLst>
            </c:dLbl>
            <c:dLbl>
              <c:idx val="4"/>
              <c:layout>
                <c:manualLayout>
                  <c:x val="-7.8395912270613682E-2"/>
                  <c:y val="-4.2650518396538328E-2"/>
                </c:manualLayout>
              </c:layout>
              <c:dLblPos val="r"/>
              <c:showLegendKey val="0"/>
              <c:showVal val="1"/>
              <c:showCatName val="0"/>
              <c:showSerName val="0"/>
              <c:showPercent val="0"/>
              <c:showBubbleSize val="0"/>
              <c:extLst>
                <c:ext xmlns:c15="http://schemas.microsoft.com/office/drawing/2012/chart" uri="{CE6537A1-D6FC-4f65-9D91-7224C49458BB}"/>
              </c:extLst>
            </c:dLbl>
            <c:dLbl>
              <c:idx val="5"/>
              <c:layout>
                <c:manualLayout>
                  <c:x val="-0.11776386638961621"/>
                  <c:y val="-2.7040674487718826E-3"/>
                </c:manualLayout>
              </c:layout>
              <c:dLblPos val="r"/>
              <c:showLegendKey val="0"/>
              <c:showVal val="1"/>
              <c:showCatName val="0"/>
              <c:showSerName val="0"/>
              <c:showPercent val="0"/>
              <c:showBubbleSize val="0"/>
              <c:extLst>
                <c:ext xmlns:c15="http://schemas.microsoft.com/office/drawing/2012/chart" uri="{CE6537A1-D6FC-4f65-9D91-7224C49458BB}"/>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Sheet1!$A$2:$A$7</c:f>
              <c:numCache>
                <c:formatCode>General</c:formatCode>
                <c:ptCount val="6"/>
                <c:pt idx="0">
                  <c:v>1960</c:v>
                </c:pt>
                <c:pt idx="1">
                  <c:v>1970</c:v>
                </c:pt>
                <c:pt idx="2">
                  <c:v>1980</c:v>
                </c:pt>
                <c:pt idx="3">
                  <c:v>1990</c:v>
                </c:pt>
                <c:pt idx="4">
                  <c:v>2000</c:v>
                </c:pt>
                <c:pt idx="5">
                  <c:v>2010</c:v>
                </c:pt>
              </c:numCache>
            </c:numRef>
          </c:cat>
          <c:val>
            <c:numRef>
              <c:f>Sheet1!$B$2:$B$7</c:f>
              <c:numCache>
                <c:formatCode>General</c:formatCode>
                <c:ptCount val="6"/>
                <c:pt idx="0">
                  <c:v>147</c:v>
                </c:pt>
                <c:pt idx="1">
                  <c:v>356</c:v>
                </c:pt>
                <c:pt idx="2">
                  <c:v>1110</c:v>
                </c:pt>
                <c:pt idx="3">
                  <c:v>2854</c:v>
                </c:pt>
                <c:pt idx="4">
                  <c:v>4878</c:v>
                </c:pt>
                <c:pt idx="5">
                  <c:v>8402</c:v>
                </c:pt>
              </c:numCache>
            </c:numRef>
          </c:val>
          <c:smooth val="0"/>
        </c:ser>
        <c:dLbls>
          <c:showLegendKey val="0"/>
          <c:showVal val="1"/>
          <c:showCatName val="0"/>
          <c:showSerName val="0"/>
          <c:showPercent val="0"/>
          <c:showBubbleSize val="0"/>
        </c:dLbls>
        <c:smooth val="0"/>
        <c:axId val="574955112"/>
        <c:axId val="574955504"/>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76200" cap="rnd">
                    <a:solidFill>
                      <a:srgbClr val="008599">
                        <a:alpha val="85000"/>
                      </a:srgbClr>
                    </a:solidFill>
                    <a:round/>
                  </a:ln>
                  <a:effectLst/>
                </c:spPr>
                <c:marker>
                  <c:symbol val="none"/>
                </c:marker>
                <c:dLbls>
                  <c:dLbl>
                    <c:idx val="4"/>
                    <c:layout>
                      <c:manualLayout>
                        <c:x val="-6.6270833333333404E-2"/>
                        <c:y val="-5.1351908780905751E-2"/>
                      </c:manualLayout>
                    </c:layout>
                    <c:dLblPos val="r"/>
                    <c:showLegendKey val="0"/>
                    <c:showVal val="1"/>
                    <c:showCatName val="0"/>
                    <c:showSerName val="0"/>
                    <c:showPercent val="0"/>
                    <c:showBubbleSize val="0"/>
                    <c:extLst>
                      <c:ext uri="{CE6537A1-D6FC-4f65-9D91-7224C49458BB}"/>
                    </c:extLst>
                  </c:dLbl>
                  <c:dLbl>
                    <c:idx val="5"/>
                    <c:layout>
                      <c:manualLayout>
                        <c:x val="-6.2104166666666669E-2"/>
                        <c:y val="-4.7900839642404019E-2"/>
                      </c:manualLayout>
                    </c:layout>
                    <c:dLblPos val="r"/>
                    <c:showLegendKey val="0"/>
                    <c:showVal val="1"/>
                    <c:showCatName val="0"/>
                    <c:showSerName val="0"/>
                    <c:showPercent val="0"/>
                    <c:showBubbleSize val="0"/>
                    <c:extLst>
                      <c:ex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0"/>
                    </c:ext>
                  </c:extLst>
                </c:dLbls>
                <c:cat>
                  <c:numRef>
                    <c:extLst>
                      <c:ext uri="{02D57815-91ED-43cb-92C2-25804820EDAC}">
                        <c15:formulaRef>
                          <c15:sqref>Sheet1!$A$2:$A$7</c15:sqref>
                        </c15:formulaRef>
                      </c:ext>
                    </c:extLst>
                    <c:numCache>
                      <c:formatCode>General</c:formatCode>
                      <c:ptCount val="6"/>
                      <c:pt idx="0">
                        <c:v>1960</c:v>
                      </c:pt>
                      <c:pt idx="1">
                        <c:v>1970</c:v>
                      </c:pt>
                      <c:pt idx="2">
                        <c:v>1980</c:v>
                      </c:pt>
                      <c:pt idx="3">
                        <c:v>1990</c:v>
                      </c:pt>
                      <c:pt idx="4">
                        <c:v>2000</c:v>
                      </c:pt>
                      <c:pt idx="5">
                        <c:v>2010</c:v>
                      </c:pt>
                    </c:numCache>
                  </c:numRef>
                </c:cat>
                <c:val>
                  <c:numRef>
                    <c:extLst>
                      <c:ext uri="{02D57815-91ED-43cb-92C2-25804820EDAC}">
                        <c15:formulaRef>
                          <c15:sqref>Sheet1!$A$2:$A$7</c15:sqref>
                        </c15:formulaRef>
                      </c:ext>
                    </c:extLst>
                    <c:numCache>
                      <c:formatCode>General</c:formatCode>
                      <c:ptCount val="6"/>
                      <c:pt idx="0">
                        <c:v>1960</c:v>
                      </c:pt>
                      <c:pt idx="1">
                        <c:v>1970</c:v>
                      </c:pt>
                      <c:pt idx="2">
                        <c:v>1980</c:v>
                      </c:pt>
                      <c:pt idx="3">
                        <c:v>1990</c:v>
                      </c:pt>
                      <c:pt idx="4">
                        <c:v>2000</c:v>
                      </c:pt>
                      <c:pt idx="5">
                        <c:v>2010</c:v>
                      </c:pt>
                    </c:numCache>
                  </c:numRef>
                </c:val>
                <c:smooth val="0"/>
              </c15:ser>
            </c15:filteredLineSeries>
          </c:ext>
        </c:extLst>
      </c:lineChart>
      <c:catAx>
        <c:axId val="574955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4955504"/>
        <c:crosses val="autoZero"/>
        <c:auto val="1"/>
        <c:lblAlgn val="ctr"/>
        <c:lblOffset val="100"/>
        <c:noMultiLvlLbl val="0"/>
      </c:catAx>
      <c:valAx>
        <c:axId val="57495550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in"/>
        <c:minorTickMark val="in"/>
        <c:tickLblPos val="nextTo"/>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4955112"/>
        <c:crosses val="autoZero"/>
        <c:crossBetween val="between"/>
        <c:majorUnit val="1000"/>
        <c:minorUnit val="500"/>
      </c:valAx>
      <c:spPr>
        <a:noFill/>
        <a:ln>
          <a:solidFill>
            <a:schemeClr val="accent1">
              <a:alpha val="68000"/>
            </a:schemeClr>
          </a:solidFill>
          <a:prstDash val="sysDot"/>
        </a:ln>
        <a:effectLst/>
      </c:spPr>
    </c:plotArea>
    <c:plotVisOnly val="1"/>
    <c:dispBlanksAs val="gap"/>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sng" strike="noStrike" kern="1200" spc="0" baseline="0">
                <a:solidFill>
                  <a:schemeClr val="accent5"/>
                </a:solidFill>
                <a:latin typeface="+mn-lt"/>
                <a:ea typeface="+mn-ea"/>
                <a:cs typeface="+mn-cs"/>
              </a:defRPr>
            </a:pPr>
            <a:r>
              <a:rPr lang="en-US" sz="2400" b="1" u="sng" dirty="0">
                <a:solidFill>
                  <a:schemeClr val="accent5"/>
                </a:solidFill>
              </a:rPr>
              <a:t>CPMC Commuter </a:t>
            </a:r>
            <a:r>
              <a:rPr lang="en-US" sz="2400" b="1" u="sng" dirty="0" smtClean="0">
                <a:solidFill>
                  <a:schemeClr val="accent5"/>
                </a:solidFill>
              </a:rPr>
              <a:t>Subsidy Sign-ups: 2017</a:t>
            </a:r>
            <a:endParaRPr lang="en-US" sz="2400" b="1" u="sng" dirty="0">
              <a:solidFill>
                <a:schemeClr val="accent5"/>
              </a:solidFill>
            </a:endParaRPr>
          </a:p>
        </c:rich>
      </c:tx>
      <c:overlay val="0"/>
      <c:spPr>
        <a:noFill/>
        <a:ln>
          <a:noFill/>
        </a:ln>
        <a:effectLst/>
      </c:spPr>
      <c:txPr>
        <a:bodyPr rot="0" spcFirstLastPara="1" vertOverflow="ellipsis" vert="horz" wrap="square" anchor="ctr" anchorCtr="1"/>
        <a:lstStyle/>
        <a:p>
          <a:pPr>
            <a:defRPr sz="1200" b="1" i="0" u="sng" strike="noStrike" kern="1200" spc="0" baseline="0">
              <a:solidFill>
                <a:schemeClr val="accent5"/>
              </a:solidFill>
              <a:latin typeface="+mn-lt"/>
              <a:ea typeface="+mn-ea"/>
              <a:cs typeface="+mn-cs"/>
            </a:defRPr>
          </a:pPr>
          <a:endParaRPr lang="en-US"/>
        </a:p>
      </c:txPr>
    </c:title>
    <c:autoTitleDeleted val="0"/>
    <c:plotArea>
      <c:layout/>
      <c:lineChart>
        <c:grouping val="standard"/>
        <c:varyColors val="0"/>
        <c:ser>
          <c:idx val="0"/>
          <c:order val="0"/>
          <c:tx>
            <c:v>COMMUTER PARTICIPANTS</c:v>
          </c:tx>
          <c:spPr>
            <a:ln w="76200" cap="rnd">
              <a:solidFill>
                <a:schemeClr val="accent1"/>
              </a:solidFill>
              <a:round/>
            </a:ln>
            <a:effectLst/>
          </c:spPr>
          <c:marker>
            <c:symbol val="none"/>
          </c:marker>
          <c:dLbls>
            <c:spPr>
              <a:solidFill>
                <a:srgbClr val="9BBB59">
                  <a:lumMod val="60000"/>
                  <a:lumOff val="40000"/>
                </a:srgbClr>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ln>
                      <a:noFill/>
                    </a:ln>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pPr xmlns:c15="http://schemas.microsoft.com/office/drawing/2012/chart">
                  <a:prstGeom prst="wedgeRoundRectCallout">
                    <a:avLst/>
                  </a:prstGeom>
                  <a:noFill/>
                  <a:ln>
                    <a:noFill/>
                  </a:ln>
                </c15:spPr>
                <c15:showLeaderLines val="0"/>
              </c:ext>
            </c:extLst>
          </c:dLbls>
          <c:cat>
            <c:strRef>
              <c:f>'[Copy of WW CPMC Monthly Participants.xlsx]PARTICIPANTS'!$A$11:$A$22</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'[Copy of WW CPMC Monthly Participants.xlsx]PARTICIPANTS'!$B$11:$B$22</c:f>
              <c:numCache>
                <c:formatCode>General</c:formatCode>
                <c:ptCount val="12"/>
                <c:pt idx="0">
                  <c:v>593</c:v>
                </c:pt>
                <c:pt idx="1">
                  <c:v>590</c:v>
                </c:pt>
                <c:pt idx="2">
                  <c:v>704</c:v>
                </c:pt>
                <c:pt idx="3">
                  <c:v>721</c:v>
                </c:pt>
                <c:pt idx="4">
                  <c:v>744</c:v>
                </c:pt>
                <c:pt idx="5">
                  <c:v>767</c:v>
                </c:pt>
                <c:pt idx="6">
                  <c:v>773</c:v>
                </c:pt>
                <c:pt idx="7">
                  <c:v>780</c:v>
                </c:pt>
              </c:numCache>
            </c:numRef>
          </c:val>
          <c:smooth val="0"/>
        </c:ser>
        <c:dLbls>
          <c:showLegendKey val="0"/>
          <c:showVal val="0"/>
          <c:showCatName val="0"/>
          <c:showSerName val="0"/>
          <c:showPercent val="0"/>
          <c:showBubbleSize val="0"/>
        </c:dLbls>
        <c:smooth val="0"/>
        <c:axId val="572942416"/>
        <c:axId val="572942808"/>
      </c:lineChart>
      <c:catAx>
        <c:axId val="572942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572942808"/>
        <c:crossesAt val="500"/>
        <c:auto val="1"/>
        <c:lblAlgn val="ctr"/>
        <c:lblOffset val="100"/>
        <c:noMultiLvlLbl val="0"/>
      </c:catAx>
      <c:valAx>
        <c:axId val="572942808"/>
        <c:scaling>
          <c:orientation val="minMax"/>
          <c:max val="850"/>
          <c:min val="550"/>
        </c:scaling>
        <c:delete val="0"/>
        <c:axPos val="l"/>
        <c:majorGridlines>
          <c:spPr>
            <a:ln w="12700" cap="flat" cmpd="sng" algn="ctr">
              <a:solidFill>
                <a:sysClr val="windowText" lastClr="000000">
                  <a:lumMod val="25000"/>
                  <a:lumOff val="75000"/>
                </a:sys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572942416"/>
        <c:crosses val="autoZero"/>
        <c:crossBetween val="between"/>
      </c:valAx>
      <c:spPr>
        <a:noFill/>
        <a:ln w="9525">
          <a:solidFill>
            <a:sysClr val="windowText" lastClr="000000">
              <a:lumMod val="25000"/>
              <a:lumOff val="75000"/>
            </a:sysClr>
          </a:solidFill>
        </a:ln>
        <a:effectLst/>
      </c:spPr>
    </c:plotArea>
    <c:plotVisOnly val="1"/>
    <c:dispBlanksAs val="gap"/>
    <c:showDLblsOverMax val="0"/>
  </c:chart>
  <c:spPr>
    <a:solidFill>
      <a:schemeClr val="bg1"/>
    </a:solidFill>
    <a:ln w="9525" cap="flat" cmpd="sng" algn="ctr">
      <a:solidFill>
        <a:schemeClr val="accent5">
          <a:lumMod val="20000"/>
          <a:lumOff val="80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72421" cy="464506"/>
          </a:xfrm>
          <a:prstGeom prst="rect">
            <a:avLst/>
          </a:prstGeom>
        </p:spPr>
        <p:txBody>
          <a:bodyPr vert="horz" lIns="90149" tIns="45074" rIns="90149" bIns="45074" rtlCol="0"/>
          <a:lstStyle>
            <a:lvl1pPr algn="l">
              <a:defRPr sz="1200"/>
            </a:lvl1pPr>
          </a:lstStyle>
          <a:p>
            <a:endParaRPr lang="en-US"/>
          </a:p>
        </p:txBody>
      </p:sp>
      <p:sp>
        <p:nvSpPr>
          <p:cNvPr id="3" name="Date Placeholder 2"/>
          <p:cNvSpPr>
            <a:spLocks noGrp="1"/>
          </p:cNvSpPr>
          <p:nvPr>
            <p:ph type="dt" sz="quarter" idx="1"/>
          </p:nvPr>
        </p:nvSpPr>
        <p:spPr>
          <a:xfrm>
            <a:off x="3884028" y="0"/>
            <a:ext cx="2972421" cy="464506"/>
          </a:xfrm>
          <a:prstGeom prst="rect">
            <a:avLst/>
          </a:prstGeom>
        </p:spPr>
        <p:txBody>
          <a:bodyPr vert="horz" lIns="90149" tIns="45074" rIns="90149" bIns="45074" rtlCol="0"/>
          <a:lstStyle>
            <a:lvl1pPr algn="r">
              <a:defRPr sz="1200"/>
            </a:lvl1pPr>
          </a:lstStyle>
          <a:p>
            <a:fld id="{C204D924-17B7-4F91-B4ED-21C410C0969D}" type="datetimeFigureOut">
              <a:rPr lang="en-US" smtClean="0"/>
              <a:pPr/>
              <a:t>02/01/2018</a:t>
            </a:fld>
            <a:endParaRPr lang="en-US"/>
          </a:p>
        </p:txBody>
      </p:sp>
      <p:sp>
        <p:nvSpPr>
          <p:cNvPr id="4" name="Footer Placeholder 3"/>
          <p:cNvSpPr>
            <a:spLocks noGrp="1"/>
          </p:cNvSpPr>
          <p:nvPr>
            <p:ph type="ftr" sz="quarter" idx="2"/>
          </p:nvPr>
        </p:nvSpPr>
        <p:spPr>
          <a:xfrm>
            <a:off x="2" y="8830321"/>
            <a:ext cx="2972421" cy="464506"/>
          </a:xfrm>
          <a:prstGeom prst="rect">
            <a:avLst/>
          </a:prstGeom>
        </p:spPr>
        <p:txBody>
          <a:bodyPr vert="horz" lIns="90149" tIns="45074" rIns="90149" bIns="45074" rtlCol="0" anchor="b"/>
          <a:lstStyle>
            <a:lvl1pPr algn="l">
              <a:defRPr sz="1200"/>
            </a:lvl1pPr>
          </a:lstStyle>
          <a:p>
            <a:endParaRPr lang="en-US"/>
          </a:p>
        </p:txBody>
      </p:sp>
      <p:sp>
        <p:nvSpPr>
          <p:cNvPr id="5" name="Slide Number Placeholder 4"/>
          <p:cNvSpPr>
            <a:spLocks noGrp="1"/>
          </p:cNvSpPr>
          <p:nvPr>
            <p:ph type="sldNum" sz="quarter" idx="3"/>
          </p:nvPr>
        </p:nvSpPr>
        <p:spPr>
          <a:xfrm>
            <a:off x="3884028" y="8830321"/>
            <a:ext cx="2972421" cy="464506"/>
          </a:xfrm>
          <a:prstGeom prst="rect">
            <a:avLst/>
          </a:prstGeom>
        </p:spPr>
        <p:txBody>
          <a:bodyPr vert="horz" lIns="90149" tIns="45074" rIns="90149" bIns="45074" rtlCol="0" anchor="b"/>
          <a:lstStyle>
            <a:lvl1pPr algn="r">
              <a:defRPr sz="1200"/>
            </a:lvl1pPr>
          </a:lstStyle>
          <a:p>
            <a:fld id="{61C74ED5-1ACF-4EC5-901E-C374D58804CF}" type="slidenum">
              <a:rPr lang="en-US" smtClean="0"/>
              <a:pPr/>
              <a:t>‹#›</a:t>
            </a:fld>
            <a:endParaRPr lang="en-US"/>
          </a:p>
        </p:txBody>
      </p:sp>
    </p:spTree>
    <p:extLst>
      <p:ext uri="{BB962C8B-B14F-4D97-AF65-F5344CB8AC3E}">
        <p14:creationId xmlns:p14="http://schemas.microsoft.com/office/powerpoint/2010/main" val="3688491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294" tIns="46147" rIns="92294" bIns="46147"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294" tIns="46147" rIns="92294" bIns="46147" rtlCol="0"/>
          <a:lstStyle>
            <a:lvl1pPr algn="r">
              <a:defRPr sz="1200"/>
            </a:lvl1pPr>
          </a:lstStyle>
          <a:p>
            <a:fld id="{79E28462-20A6-41A0-8EAD-C3CEE4F81ABE}" type="datetimeFigureOut">
              <a:rPr lang="en-US" smtClean="0"/>
              <a:pPr/>
              <a:t>02/01/2018</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2294" tIns="46147" rIns="92294" bIns="46147"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294" tIns="46147" rIns="92294" bIns="4614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6"/>
            <a:ext cx="2971800" cy="464820"/>
          </a:xfrm>
          <a:prstGeom prst="rect">
            <a:avLst/>
          </a:prstGeom>
        </p:spPr>
        <p:txBody>
          <a:bodyPr vert="horz" lIns="92294" tIns="46147" rIns="92294" bIns="46147"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6"/>
            <a:ext cx="2971800" cy="464820"/>
          </a:xfrm>
          <a:prstGeom prst="rect">
            <a:avLst/>
          </a:prstGeom>
        </p:spPr>
        <p:txBody>
          <a:bodyPr vert="horz" lIns="92294" tIns="46147" rIns="92294" bIns="46147" rtlCol="0" anchor="b"/>
          <a:lstStyle>
            <a:lvl1pPr algn="r">
              <a:defRPr sz="1200"/>
            </a:lvl1pPr>
          </a:lstStyle>
          <a:p>
            <a:fld id="{AF6474D0-1D33-45EC-A627-E1B5BEA0B973}" type="slidenum">
              <a:rPr lang="en-US" smtClean="0"/>
              <a:pPr/>
              <a:t>‹#›</a:t>
            </a:fld>
            <a:endParaRPr lang="en-US"/>
          </a:p>
        </p:txBody>
      </p:sp>
    </p:spTree>
    <p:extLst>
      <p:ext uri="{BB962C8B-B14F-4D97-AF65-F5344CB8AC3E}">
        <p14:creationId xmlns:p14="http://schemas.microsoft.com/office/powerpoint/2010/main" val="151552493"/>
      </p:ext>
    </p:extLst>
  </p:cSld>
  <p:clrMap bg1="lt1" tx1="dk1" bg2="lt2" tx2="dk2" accent1="accent1" accent2="accent2" accent3="accent3" accent4="accent4" accent5="accent5" accent6="accent6" hlink="hlink" folHlink="folHlink"/>
  <p:notesStyle>
    <a:lvl1pPr marL="0" algn="l" defTabSz="571500" rtl="0" eaLnBrk="1" latinLnBrk="0" hangingPunct="1">
      <a:defRPr sz="1800" kern="1200">
        <a:solidFill>
          <a:schemeClr val="tx1"/>
        </a:solidFill>
        <a:latin typeface="+mn-lt"/>
        <a:ea typeface="+mn-ea"/>
        <a:cs typeface="+mn-cs"/>
      </a:defRPr>
    </a:lvl1pPr>
    <a:lvl2pPr marL="285750" algn="l" defTabSz="571500" rtl="0" eaLnBrk="1" latinLnBrk="0" hangingPunct="1">
      <a:defRPr sz="1800" kern="1200">
        <a:solidFill>
          <a:schemeClr val="tx1"/>
        </a:solidFill>
        <a:latin typeface="+mn-lt"/>
        <a:ea typeface="+mn-ea"/>
        <a:cs typeface="+mn-cs"/>
      </a:defRPr>
    </a:lvl2pPr>
    <a:lvl3pPr marL="571500" algn="l" defTabSz="571500" rtl="0" eaLnBrk="1" latinLnBrk="0" hangingPunct="1">
      <a:defRPr sz="1800" kern="1200">
        <a:solidFill>
          <a:schemeClr val="tx1"/>
        </a:solidFill>
        <a:latin typeface="+mn-lt"/>
        <a:ea typeface="+mn-ea"/>
        <a:cs typeface="+mn-cs"/>
      </a:defRPr>
    </a:lvl3pPr>
    <a:lvl4pPr marL="857250" algn="l" defTabSz="571500" rtl="0" eaLnBrk="1" latinLnBrk="0" hangingPunct="1">
      <a:defRPr sz="1800" kern="1200">
        <a:solidFill>
          <a:schemeClr val="tx1"/>
        </a:solidFill>
        <a:latin typeface="+mn-lt"/>
        <a:ea typeface="+mn-ea"/>
        <a:cs typeface="+mn-cs"/>
      </a:defRPr>
    </a:lvl4pPr>
    <a:lvl5pPr marL="1143000" algn="l" defTabSz="571500" rtl="0" eaLnBrk="1" latinLnBrk="0" hangingPunct="1">
      <a:defRPr sz="1800" kern="1200">
        <a:solidFill>
          <a:schemeClr val="tx1"/>
        </a:solidFill>
        <a:latin typeface="+mn-lt"/>
        <a:ea typeface="+mn-ea"/>
        <a:cs typeface="+mn-cs"/>
      </a:defRPr>
    </a:lvl5pPr>
    <a:lvl6pPr marL="1428750" algn="l" defTabSz="571500" rtl="0" eaLnBrk="1" latinLnBrk="0" hangingPunct="1">
      <a:defRPr sz="800" kern="1200">
        <a:solidFill>
          <a:schemeClr val="tx1"/>
        </a:solidFill>
        <a:latin typeface="+mn-lt"/>
        <a:ea typeface="+mn-ea"/>
        <a:cs typeface="+mn-cs"/>
      </a:defRPr>
    </a:lvl6pPr>
    <a:lvl7pPr marL="1714500" algn="l" defTabSz="571500" rtl="0" eaLnBrk="1" latinLnBrk="0" hangingPunct="1">
      <a:defRPr sz="800" kern="1200">
        <a:solidFill>
          <a:schemeClr val="tx1"/>
        </a:solidFill>
        <a:latin typeface="+mn-lt"/>
        <a:ea typeface="+mn-ea"/>
        <a:cs typeface="+mn-cs"/>
      </a:defRPr>
    </a:lvl7pPr>
    <a:lvl8pPr marL="2000250" algn="l" defTabSz="571500" rtl="0" eaLnBrk="1" latinLnBrk="0" hangingPunct="1">
      <a:defRPr sz="800" kern="1200">
        <a:solidFill>
          <a:schemeClr val="tx1"/>
        </a:solidFill>
        <a:latin typeface="+mn-lt"/>
        <a:ea typeface="+mn-ea"/>
        <a:cs typeface="+mn-cs"/>
      </a:defRPr>
    </a:lvl8pPr>
    <a:lvl9pPr marL="2286000" algn="l" defTabSz="57150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a:t>
            </a:fld>
            <a:endParaRPr lang="en-US"/>
          </a:p>
        </p:txBody>
      </p:sp>
    </p:spTree>
    <p:extLst>
      <p:ext uri="{BB962C8B-B14F-4D97-AF65-F5344CB8AC3E}">
        <p14:creationId xmlns:p14="http://schemas.microsoft.com/office/powerpoint/2010/main" val="333911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10</a:t>
            </a:fld>
            <a:endParaRPr lang="en-US"/>
          </a:p>
        </p:txBody>
      </p:sp>
    </p:spTree>
    <p:extLst>
      <p:ext uri="{BB962C8B-B14F-4D97-AF65-F5344CB8AC3E}">
        <p14:creationId xmlns:p14="http://schemas.microsoft.com/office/powerpoint/2010/main" val="4154386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Acknowledge that locations of services-where</a:t>
            </a:r>
            <a:r>
              <a:rPr lang="en-US" baseline="0" dirty="0" smtClean="0"/>
              <a:t> will I work?-has been a key question</a:t>
            </a:r>
          </a:p>
          <a:p>
            <a:r>
              <a:rPr lang="en-US" baseline="0" dirty="0" smtClean="0"/>
              <a:t>We are XXX% there in finalizing locations</a:t>
            </a:r>
          </a:p>
          <a:p>
            <a:r>
              <a:rPr lang="en-US" baseline="0" dirty="0" smtClean="0"/>
              <a:t>First, a quick reminder re the big picture</a:t>
            </a:r>
          </a:p>
        </p:txBody>
      </p:sp>
      <p:sp>
        <p:nvSpPr>
          <p:cNvPr id="4" name="Slide Number Placeholder 3"/>
          <p:cNvSpPr>
            <a:spLocks noGrp="1"/>
          </p:cNvSpPr>
          <p:nvPr>
            <p:ph type="sldNum" sz="quarter" idx="10"/>
          </p:nvPr>
        </p:nvSpPr>
        <p:spPr/>
        <p:txBody>
          <a:bodyPr/>
          <a:lstStyle/>
          <a:p>
            <a:fld id="{4803A8D2-B684-475E-8C50-4ADBACD1688C}" type="slidenum">
              <a:rPr lang="en-US" smtClean="0"/>
              <a:t>11</a:t>
            </a:fld>
            <a:endParaRPr lang="en-US"/>
          </a:p>
        </p:txBody>
      </p:sp>
    </p:spTree>
    <p:extLst>
      <p:ext uri="{BB962C8B-B14F-4D97-AF65-F5344CB8AC3E}">
        <p14:creationId xmlns:p14="http://schemas.microsoft.com/office/powerpoint/2010/main" val="200427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pPr lvl="0"/>
            <a:r>
              <a:rPr lang="en-US" sz="1800" kern="1200" baseline="0" dirty="0" smtClean="0">
                <a:solidFill>
                  <a:schemeClr val="tx1"/>
                </a:solidFill>
                <a:effectLst/>
                <a:latin typeface="+mn-lt"/>
                <a:ea typeface="+mn-ea"/>
                <a:cs typeface="+mn-cs"/>
              </a:rPr>
              <a:t>(Plus some of you at Pac or Cal may be moving to Mission Bernal or vice-versa??)</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12</a:t>
            </a:fld>
            <a:endParaRPr lang="en-US"/>
          </a:p>
        </p:txBody>
      </p:sp>
    </p:spTree>
    <p:extLst>
      <p:ext uri="{BB962C8B-B14F-4D97-AF65-F5344CB8AC3E}">
        <p14:creationId xmlns:p14="http://schemas.microsoft.com/office/powerpoint/2010/main" val="3467310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pPr lvl="0"/>
            <a:r>
              <a:rPr lang="en-US" sz="1800" kern="1200" baseline="0" dirty="0" smtClean="0">
                <a:solidFill>
                  <a:schemeClr val="tx1"/>
                </a:solidFill>
                <a:effectLst/>
                <a:latin typeface="+mn-lt"/>
                <a:ea typeface="+mn-ea"/>
                <a:cs typeface="+mn-cs"/>
              </a:rPr>
              <a:t>(Plus some of you at Pac or Cal may be moving to Mission Bernal or vice-versa??)</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13</a:t>
            </a:fld>
            <a:endParaRPr lang="en-US"/>
          </a:p>
        </p:txBody>
      </p:sp>
    </p:spTree>
    <p:extLst>
      <p:ext uri="{BB962C8B-B14F-4D97-AF65-F5344CB8AC3E}">
        <p14:creationId xmlns:p14="http://schemas.microsoft.com/office/powerpoint/2010/main" val="1173273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56B4CA40-B464-4BAC-A64E-0510E9AFD177}" type="slidenum">
              <a:rPr lang="en-US" smtClean="0"/>
              <a:pPr>
                <a:defRPr/>
              </a:pPr>
              <a:t>14</a:t>
            </a:fld>
            <a:endParaRPr lang="en-US" dirty="0"/>
          </a:p>
        </p:txBody>
      </p:sp>
    </p:spTree>
    <p:extLst>
      <p:ext uri="{BB962C8B-B14F-4D97-AF65-F5344CB8AC3E}">
        <p14:creationId xmlns:p14="http://schemas.microsoft.com/office/powerpoint/2010/main" val="3589775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15</a:t>
            </a:fld>
            <a:endParaRPr lang="en-US"/>
          </a:p>
        </p:txBody>
      </p:sp>
    </p:spTree>
    <p:extLst>
      <p:ext uri="{BB962C8B-B14F-4D97-AF65-F5344CB8AC3E}">
        <p14:creationId xmlns:p14="http://schemas.microsoft.com/office/powerpoint/2010/main" val="291315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b="1" kern="1200" dirty="0" smtClean="0">
                <a:solidFill>
                  <a:schemeClr val="tx1"/>
                </a:solidFill>
                <a:effectLst/>
                <a:latin typeface="+mn-lt"/>
                <a:ea typeface="+mn-ea"/>
                <a:cs typeface="+mn-cs"/>
              </a:rPr>
              <a:t>For STL – Most of you will move</a:t>
            </a:r>
            <a:r>
              <a:rPr lang="en-US" sz="1800" b="1" kern="1200" baseline="0" dirty="0" smtClean="0">
                <a:solidFill>
                  <a:schemeClr val="tx1"/>
                </a:solidFill>
                <a:effectLst/>
                <a:latin typeface="+mn-lt"/>
                <a:ea typeface="+mn-ea"/>
                <a:cs typeface="+mn-cs"/>
              </a:rPr>
              <a:t> right next door.</a:t>
            </a:r>
            <a:endParaRPr lang="en-US" sz="18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16</a:t>
            </a:fld>
            <a:endParaRPr lang="en-US"/>
          </a:p>
        </p:txBody>
      </p:sp>
    </p:spTree>
    <p:extLst>
      <p:ext uri="{BB962C8B-B14F-4D97-AF65-F5344CB8AC3E}">
        <p14:creationId xmlns:p14="http://schemas.microsoft.com/office/powerpoint/2010/main" val="452568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Cutaway View of MBC</a:t>
            </a:r>
          </a:p>
        </p:txBody>
      </p:sp>
      <p:sp>
        <p:nvSpPr>
          <p:cNvPr id="4" name="Slide Number Placeholder 3"/>
          <p:cNvSpPr>
            <a:spLocks noGrp="1"/>
          </p:cNvSpPr>
          <p:nvPr>
            <p:ph type="sldNum" sz="quarter" idx="10"/>
          </p:nvPr>
        </p:nvSpPr>
        <p:spPr/>
        <p:txBody>
          <a:bodyPr/>
          <a:lstStyle/>
          <a:p>
            <a:pPr>
              <a:defRPr/>
            </a:pPr>
            <a:fld id="{56B4CA40-B464-4BAC-A64E-0510E9AFD177}" type="slidenum">
              <a:rPr lang="en-US" smtClean="0"/>
              <a:pPr>
                <a:defRPr/>
              </a:pPr>
              <a:t>17</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290119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18</a:t>
            </a:fld>
            <a:endParaRPr lang="en-US"/>
          </a:p>
        </p:txBody>
      </p:sp>
    </p:spTree>
    <p:extLst>
      <p:ext uri="{BB962C8B-B14F-4D97-AF65-F5344CB8AC3E}">
        <p14:creationId xmlns:p14="http://schemas.microsoft.com/office/powerpoint/2010/main" val="2098748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baseline="0" dirty="0" smtClean="0"/>
              <a:t>STL ONLY</a:t>
            </a: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19</a:t>
            </a:fld>
            <a:endParaRPr lang="en-US"/>
          </a:p>
        </p:txBody>
      </p:sp>
    </p:spTree>
    <p:extLst>
      <p:ext uri="{BB962C8B-B14F-4D97-AF65-F5344CB8AC3E}">
        <p14:creationId xmlns:p14="http://schemas.microsoft.com/office/powerpoint/2010/main" val="346419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dirty="0" smtClean="0"/>
              <a:t>CAL Diane</a:t>
            </a:r>
            <a:r>
              <a:rPr lang="en-US" sz="1700" baseline="0" dirty="0" smtClean="0"/>
              <a:t> Petruzzella – VP of Surgical Services</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a:t>
            </a:fld>
            <a:endParaRPr lang="en-US"/>
          </a:p>
        </p:txBody>
      </p:sp>
    </p:spTree>
    <p:extLst>
      <p:ext uri="{BB962C8B-B14F-4D97-AF65-F5344CB8AC3E}">
        <p14:creationId xmlns:p14="http://schemas.microsoft.com/office/powerpoint/2010/main" val="2461539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kern="1200" dirty="0" smtClean="0">
                <a:solidFill>
                  <a:schemeClr val="tx1"/>
                </a:solidFill>
                <a:effectLst/>
                <a:latin typeface="+mn-lt"/>
                <a:ea typeface="+mn-ea"/>
                <a:cs typeface="+mn-cs"/>
              </a:rPr>
              <a:t>Here are just some of the many construction projects going at Davies – some underway now, some in the planning phase</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20</a:t>
            </a:fld>
            <a:endParaRPr lang="en-US"/>
          </a:p>
        </p:txBody>
      </p:sp>
    </p:spTree>
    <p:extLst>
      <p:ext uri="{BB962C8B-B14F-4D97-AF65-F5344CB8AC3E}">
        <p14:creationId xmlns:p14="http://schemas.microsoft.com/office/powerpoint/2010/main" val="2299113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1A894-F88C-4549-823A-E68421846D7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428983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22</a:t>
            </a:fld>
            <a:endParaRPr lang="en-US"/>
          </a:p>
        </p:txBody>
      </p:sp>
    </p:spTree>
    <p:extLst>
      <p:ext uri="{BB962C8B-B14F-4D97-AF65-F5344CB8AC3E}">
        <p14:creationId xmlns:p14="http://schemas.microsoft.com/office/powerpoint/2010/main" val="150914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23</a:t>
            </a:fld>
            <a:endParaRPr lang="en-US"/>
          </a:p>
        </p:txBody>
      </p:sp>
    </p:spTree>
    <p:extLst>
      <p:ext uri="{BB962C8B-B14F-4D97-AF65-F5344CB8AC3E}">
        <p14:creationId xmlns:p14="http://schemas.microsoft.com/office/powerpoint/2010/main" val="236043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 Having Smart hospitals was a key part of our planning for MB and VNG. </a:t>
            </a:r>
          </a:p>
          <a:p>
            <a:pPr lvl="0"/>
            <a:r>
              <a:rPr lang="en-US" sz="1800" kern="1200" dirty="0" smtClean="0">
                <a:solidFill>
                  <a:schemeClr val="tx1"/>
                </a:solidFill>
                <a:effectLst/>
                <a:latin typeface="+mn-lt"/>
                <a:ea typeface="+mn-ea"/>
                <a:cs typeface="+mn-cs"/>
              </a:rPr>
              <a:t>• Lets take a look at some of the great technologies we’ll have at the new hospitals</a:t>
            </a:r>
          </a:p>
        </p:txBody>
      </p:sp>
      <p:sp>
        <p:nvSpPr>
          <p:cNvPr id="4" name="Slide Number Placeholder 3"/>
          <p:cNvSpPr>
            <a:spLocks noGrp="1"/>
          </p:cNvSpPr>
          <p:nvPr>
            <p:ph type="sldNum" sz="quarter" idx="10"/>
          </p:nvPr>
        </p:nvSpPr>
        <p:spPr/>
        <p:txBody>
          <a:bodyPr/>
          <a:lstStyle/>
          <a:p>
            <a:fld id="{AF6474D0-1D33-45EC-A627-E1B5BEA0B973}" type="slidenum">
              <a:rPr lang="en-US" smtClean="0"/>
              <a:pPr/>
              <a:t>24</a:t>
            </a:fld>
            <a:endParaRPr lang="en-US"/>
          </a:p>
        </p:txBody>
      </p:sp>
    </p:spTree>
    <p:extLst>
      <p:ext uri="{BB962C8B-B14F-4D97-AF65-F5344CB8AC3E}">
        <p14:creationId xmlns:p14="http://schemas.microsoft.com/office/powerpoint/2010/main" val="3985814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3600" baseline="30000" dirty="0"/>
              <a:t>Importance of measuring </a:t>
            </a:r>
            <a:br>
              <a:rPr lang="en-US" sz="3600" baseline="30000" dirty="0"/>
            </a:br>
            <a:r>
              <a:rPr lang="en-US" sz="3600" baseline="30000" dirty="0"/>
              <a:t>how we are doing </a:t>
            </a:r>
          </a:p>
          <a:p>
            <a:pPr rtl="0"/>
            <a:endParaRPr lang="en-US" sz="3600" baseline="30000" dirty="0"/>
          </a:p>
          <a:p>
            <a:pPr rtl="0"/>
            <a:r>
              <a:rPr lang="en-US" sz="3600" baseline="30000" dirty="0"/>
              <a:t>Investment in becoming a </a:t>
            </a:r>
            <a:br>
              <a:rPr lang="en-US" sz="3600" baseline="30000" dirty="0"/>
            </a:br>
            <a:r>
              <a:rPr lang="en-US" sz="3600" baseline="30000" dirty="0"/>
              <a:t>highly reliable organization</a:t>
            </a:r>
          </a:p>
          <a:p>
            <a:pPr rtl="0"/>
            <a:endParaRPr lang="en-US" sz="3600" baseline="30000" dirty="0"/>
          </a:p>
          <a:p>
            <a:pPr rtl="0"/>
            <a:r>
              <a:rPr lang="en-US" sz="3600" baseline="30000" dirty="0"/>
              <a:t>Share, learn, reward </a:t>
            </a:r>
            <a:endParaRPr lang="en-US" sz="48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25</a:t>
            </a:fld>
            <a:endParaRPr lang="en-US"/>
          </a:p>
        </p:txBody>
      </p:sp>
    </p:spTree>
    <p:extLst>
      <p:ext uri="{BB962C8B-B14F-4D97-AF65-F5344CB8AC3E}">
        <p14:creationId xmlns:p14="http://schemas.microsoft.com/office/powerpoint/2010/main" val="3762644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26</a:t>
            </a:fld>
            <a:endParaRPr lang="en-US"/>
          </a:p>
        </p:txBody>
      </p:sp>
    </p:spTree>
    <p:extLst>
      <p:ext uri="{BB962C8B-B14F-4D97-AF65-F5344CB8AC3E}">
        <p14:creationId xmlns:p14="http://schemas.microsoft.com/office/powerpoint/2010/main" val="1511998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27</a:t>
            </a:fld>
            <a:endParaRPr lang="en-US"/>
          </a:p>
        </p:txBody>
      </p:sp>
    </p:spTree>
    <p:extLst>
      <p:ext uri="{BB962C8B-B14F-4D97-AF65-F5344CB8AC3E}">
        <p14:creationId xmlns:p14="http://schemas.microsoft.com/office/powerpoint/2010/main" val="3179203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28</a:t>
            </a:fld>
            <a:endParaRPr lang="en-US"/>
          </a:p>
        </p:txBody>
      </p:sp>
    </p:spTree>
    <p:extLst>
      <p:ext uri="{BB962C8B-B14F-4D97-AF65-F5344CB8AC3E}">
        <p14:creationId xmlns:p14="http://schemas.microsoft.com/office/powerpoint/2010/main" val="3977723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Reference </a:t>
            </a:r>
            <a:r>
              <a:rPr lang="en-US" dirty="0" err="1" smtClean="0"/>
              <a:t>AeroScout</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29</a:t>
            </a:fld>
            <a:endParaRPr lang="en-US"/>
          </a:p>
        </p:txBody>
      </p:sp>
    </p:spTree>
    <p:extLst>
      <p:ext uri="{BB962C8B-B14F-4D97-AF65-F5344CB8AC3E}">
        <p14:creationId xmlns:p14="http://schemas.microsoft.com/office/powerpoint/2010/main" val="693480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Davies Mary Lanier – CAO </a:t>
            </a:r>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a:t>
            </a:fld>
            <a:endParaRPr lang="en-US"/>
          </a:p>
        </p:txBody>
      </p:sp>
    </p:spTree>
    <p:extLst>
      <p:ext uri="{BB962C8B-B14F-4D97-AF65-F5344CB8AC3E}">
        <p14:creationId xmlns:p14="http://schemas.microsoft.com/office/powerpoint/2010/main" val="2489441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affordability mean?</a:t>
            </a:r>
          </a:p>
          <a:p>
            <a:r>
              <a:rPr lang="en-US" dirty="0" smtClean="0"/>
              <a:t>To Sutter Health</a:t>
            </a:r>
          </a:p>
          <a:p>
            <a:r>
              <a:rPr lang="en-US" dirty="0" smtClean="0"/>
              <a:t>To CPMC</a:t>
            </a:r>
          </a:p>
          <a:p>
            <a:r>
              <a:rPr lang="en-US" dirty="0" smtClean="0"/>
              <a:t>To our</a:t>
            </a:r>
            <a:r>
              <a:rPr lang="en-US" baseline="0" dirty="0" smtClean="0"/>
              <a:t> patients</a:t>
            </a:r>
          </a:p>
          <a:p>
            <a:endParaRPr lang="en-US" baseline="0" dirty="0" smtClean="0"/>
          </a:p>
          <a:p>
            <a:r>
              <a:rPr lang="en-US" baseline="0" dirty="0" smtClean="0"/>
              <a:t>Increasing Costs of Care, Co-pays, Insurance Premiums</a:t>
            </a:r>
            <a:endParaRPr lang="en-US"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30</a:t>
            </a:fld>
            <a:endParaRPr lang="en-US"/>
          </a:p>
        </p:txBody>
      </p:sp>
    </p:spTree>
    <p:extLst>
      <p:ext uri="{BB962C8B-B14F-4D97-AF65-F5344CB8AC3E}">
        <p14:creationId xmlns:p14="http://schemas.microsoft.com/office/powerpoint/2010/main" val="837422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31</a:t>
            </a:fld>
            <a:endParaRPr lang="en-US"/>
          </a:p>
        </p:txBody>
      </p:sp>
    </p:spTree>
    <p:extLst>
      <p:ext uri="{BB962C8B-B14F-4D97-AF65-F5344CB8AC3E}">
        <p14:creationId xmlns:p14="http://schemas.microsoft.com/office/powerpoint/2010/main" val="323455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dirty="0" smtClean="0"/>
              <a:t>SOURCE : Centers for Medicare and Medicaid Services, Office of the Actuary, National Health Statistics Group</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571500" rtl="0" eaLnBrk="1" fontAlgn="auto" latinLnBrk="0" hangingPunct="1">
              <a:lnSpc>
                <a:spcPct val="100000"/>
              </a:lnSpc>
              <a:spcBef>
                <a:spcPts val="0"/>
              </a:spcBef>
              <a:spcAft>
                <a:spcPts val="0"/>
              </a:spcAft>
              <a:buClrTx/>
              <a:buSzTx/>
              <a:buFontTx/>
              <a:buNone/>
              <a:tabLst/>
              <a:defRPr/>
            </a:pPr>
            <a:r>
              <a:rPr lang="en-US" dirty="0" smtClean="0"/>
              <a:t>http://www.kff.org/report-section/health-care-costs-a-primer-2012-report/</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32</a:t>
            </a:fld>
            <a:endParaRPr lang="en-US"/>
          </a:p>
        </p:txBody>
      </p:sp>
    </p:spTree>
    <p:extLst>
      <p:ext uri="{BB962C8B-B14F-4D97-AF65-F5344CB8AC3E}">
        <p14:creationId xmlns:p14="http://schemas.microsoft.com/office/powerpoint/2010/main" val="1247534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33</a:t>
            </a:fld>
            <a:endParaRPr lang="en-US"/>
          </a:p>
        </p:txBody>
      </p:sp>
    </p:spTree>
    <p:extLst>
      <p:ext uri="{BB962C8B-B14F-4D97-AF65-F5344CB8AC3E}">
        <p14:creationId xmlns:p14="http://schemas.microsoft.com/office/powerpoint/2010/main" val="1344256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affordability challenge. Let</a:t>
            </a:r>
            <a:r>
              <a:rPr lang="en-US" baseline="0" dirty="0" smtClean="0"/>
              <a:t> it sink in. </a:t>
            </a:r>
          </a:p>
          <a:p>
            <a:endParaRPr lang="en-US" baseline="0" dirty="0" smtClean="0"/>
          </a:p>
          <a:p>
            <a:r>
              <a:rPr lang="en-US" baseline="0" dirty="0" smtClean="0"/>
              <a:t>But now lets move to something lighter.</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34</a:t>
            </a:fld>
            <a:endParaRPr lang="en-US"/>
          </a:p>
        </p:txBody>
      </p:sp>
    </p:spTree>
    <p:extLst>
      <p:ext uri="{BB962C8B-B14F-4D97-AF65-F5344CB8AC3E}">
        <p14:creationId xmlns:p14="http://schemas.microsoft.com/office/powerpoint/2010/main" val="290454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Ask Baby Boomers to raise their hands? </a:t>
            </a:r>
          </a:p>
          <a:p>
            <a:r>
              <a:rPr lang="en-US" sz="1800" kern="1200" dirty="0" smtClean="0">
                <a:solidFill>
                  <a:schemeClr val="tx1"/>
                </a:solidFill>
                <a:effectLst/>
                <a:latin typeface="+mn-lt"/>
                <a:ea typeface="+mn-ea"/>
                <a:cs typeface="+mn-cs"/>
              </a:rPr>
              <a:t>Some of us lived this – for others, it is a history quiz</a:t>
            </a:r>
          </a:p>
          <a:p>
            <a:r>
              <a:rPr lang="en-US" sz="1800" kern="1200" dirty="0" smtClean="0">
                <a:solidFill>
                  <a:schemeClr val="tx1"/>
                </a:solidFill>
                <a:effectLst/>
                <a:latin typeface="+mn-lt"/>
                <a:ea typeface="+mn-ea"/>
                <a:cs typeface="+mn-cs"/>
              </a:rPr>
              <a:t>No prizes- just the joy of being right</a:t>
            </a:r>
          </a:p>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35</a:t>
            </a:fld>
            <a:endParaRPr lang="en-US"/>
          </a:p>
        </p:txBody>
      </p:sp>
    </p:spTree>
    <p:extLst>
      <p:ext uri="{BB962C8B-B14F-4D97-AF65-F5344CB8AC3E}">
        <p14:creationId xmlns:p14="http://schemas.microsoft.com/office/powerpoint/2010/main" val="264387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Summer of Love</a:t>
            </a:r>
            <a:br>
              <a:rPr lang="en-US" b="1" dirty="0" smtClean="0"/>
            </a:br>
            <a:r>
              <a:rPr lang="en-US" b="1" dirty="0" smtClean="0"/>
              <a:t>CPMC late 60’s trivia (4 questions)</a:t>
            </a:r>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36</a:t>
            </a:fld>
            <a:endParaRPr lang="en-US"/>
          </a:p>
        </p:txBody>
      </p:sp>
    </p:spTree>
    <p:extLst>
      <p:ext uri="{BB962C8B-B14F-4D97-AF65-F5344CB8AC3E}">
        <p14:creationId xmlns:p14="http://schemas.microsoft.com/office/powerpoint/2010/main" val="3551720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Need Audio.</a:t>
            </a:r>
          </a:p>
          <a:p>
            <a:r>
              <a:rPr lang="en-US" sz="1800" kern="1200" dirty="0" smtClean="0">
                <a:solidFill>
                  <a:schemeClr val="tx1"/>
                </a:solidFill>
                <a:effectLst/>
                <a:latin typeface="+mn-lt"/>
                <a:ea typeface="+mn-ea"/>
                <a:cs typeface="+mn-cs"/>
              </a:rPr>
              <a:t>The answer:  To Sir with Love  - the theme from a movie starring Sidney Poitier</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All the others were in the top 13. (even “Something Stupid”)</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Pict from movie</a:t>
            </a:r>
            <a:r>
              <a:rPr lang="en-US" sz="1800" kern="1200" baseline="0" dirty="0" smtClean="0">
                <a:solidFill>
                  <a:schemeClr val="tx1"/>
                </a:solidFill>
                <a:effectLst/>
                <a:latin typeface="+mn-lt"/>
                <a:ea typeface="+mn-ea"/>
                <a:cs typeface="+mn-cs"/>
              </a:rPr>
              <a:t> and or music LULU</a:t>
            </a:r>
          </a:p>
          <a:p>
            <a:r>
              <a:rPr lang="en-US" sz="1800" kern="1200" dirty="0" smtClean="0">
                <a:solidFill>
                  <a:schemeClr val="tx1"/>
                </a:solidFill>
                <a:effectLst/>
                <a:latin typeface="+mn-lt"/>
                <a:ea typeface="+mn-ea"/>
                <a:cs typeface="+mn-cs"/>
              </a:rPr>
              <a:t>https://www.youtube.com/watch?v=yTapoA5RQyo 1:02</a:t>
            </a:r>
          </a:p>
          <a:p>
            <a:r>
              <a:rPr lang="en-US" sz="1800" kern="1200" dirty="0" smtClean="0">
                <a:solidFill>
                  <a:schemeClr val="tx1"/>
                </a:solidFill>
                <a:effectLst/>
                <a:latin typeface="+mn-lt"/>
                <a:ea typeface="+mn-ea"/>
                <a:cs typeface="+mn-cs"/>
              </a:rPr>
              <a:t> </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37</a:t>
            </a:fld>
            <a:endParaRPr lang="en-US"/>
          </a:p>
        </p:txBody>
      </p:sp>
    </p:spTree>
    <p:extLst>
      <p:ext uri="{BB962C8B-B14F-4D97-AF65-F5344CB8AC3E}">
        <p14:creationId xmlns:p14="http://schemas.microsoft.com/office/powerpoint/2010/main" val="3693005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smtClean="0"/>
              <a:t>We are each an important and critical </a:t>
            </a:r>
            <a:br>
              <a:rPr lang="en-US" dirty="0" smtClean="0"/>
            </a:br>
            <a:r>
              <a:rPr lang="en-US" dirty="0" smtClean="0"/>
              <a:t>part of CPMC</a:t>
            </a:r>
          </a:p>
          <a:p>
            <a:pPr rtl="0"/>
            <a:r>
              <a:rPr lang="en-US" dirty="0" smtClean="0"/>
              <a:t>A complex organization</a:t>
            </a:r>
          </a:p>
          <a:p>
            <a:pPr rtl="0"/>
            <a:r>
              <a:rPr lang="en-US" dirty="0" smtClean="0"/>
              <a:t>Responsible to ourselves and our team </a:t>
            </a:r>
            <a:br>
              <a:rPr lang="en-US" dirty="0" smtClean="0"/>
            </a:br>
            <a:r>
              <a:rPr lang="en-US" dirty="0" smtClean="0"/>
              <a:t>for doing our best</a:t>
            </a:r>
          </a:p>
          <a:p>
            <a:pPr rtl="0"/>
            <a:r>
              <a:rPr lang="en-US" dirty="0" smtClean="0"/>
              <a:t>Personal accountability</a:t>
            </a:r>
            <a:endParaRPr lang="en-US" b="1"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38</a:t>
            </a:fld>
            <a:endParaRPr lang="en-US"/>
          </a:p>
        </p:txBody>
      </p:sp>
    </p:spTree>
    <p:extLst>
      <p:ext uri="{BB962C8B-B14F-4D97-AF65-F5344CB8AC3E}">
        <p14:creationId xmlns:p14="http://schemas.microsoft.com/office/powerpoint/2010/main" val="586236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39</a:t>
            </a:fld>
            <a:endParaRPr lang="en-US"/>
          </a:p>
        </p:txBody>
      </p:sp>
    </p:spTree>
    <p:extLst>
      <p:ext uri="{BB962C8B-B14F-4D97-AF65-F5344CB8AC3E}">
        <p14:creationId xmlns:p14="http://schemas.microsoft.com/office/powerpoint/2010/main" val="3386569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700" baseline="0" dirty="0" smtClean="0"/>
              <a:t>STL Shannon Thomas – Director of Nursing</a:t>
            </a:r>
            <a:endParaRPr lang="en-US" sz="1700" dirty="0" smtClean="0"/>
          </a:p>
          <a:p>
            <a:endParaRPr lang="en-US" sz="1700" dirty="0" smtClean="0"/>
          </a:p>
          <a:p>
            <a:r>
              <a:rPr lang="en-US" sz="1700" dirty="0" smtClean="0"/>
              <a:t>An exciting year/lot going on</a:t>
            </a:r>
          </a:p>
          <a:p>
            <a:r>
              <a:rPr lang="en-US" sz="1700" dirty="0" smtClean="0"/>
              <a:t>Getting closer to 2020, and new hospitals are just around the corner</a:t>
            </a:r>
          </a:p>
          <a:p>
            <a:r>
              <a:rPr lang="en-US" sz="1700" dirty="0" smtClean="0"/>
              <a:t>Key right now: communicating more with you re the transition/creating plans to ensure a smooth transition-for</a:t>
            </a:r>
            <a:r>
              <a:rPr lang="en-US" sz="1700" baseline="0" dirty="0" smtClean="0"/>
              <a:t> you and our patients.</a:t>
            </a:r>
          </a:p>
          <a:p>
            <a:endParaRPr lang="en-US" sz="1700" baseline="0" dirty="0" smtClean="0"/>
          </a:p>
          <a:p>
            <a:pPr marL="0" marR="0" lvl="0" indent="0" algn="l" defTabSz="571500" rtl="0" eaLnBrk="1" fontAlgn="auto" latinLnBrk="0" hangingPunct="1">
              <a:lnSpc>
                <a:spcPct val="100000"/>
              </a:lnSpc>
              <a:spcBef>
                <a:spcPts val="0"/>
              </a:spcBef>
              <a:spcAft>
                <a:spcPts val="0"/>
              </a:spcAft>
              <a:buClrTx/>
              <a:buSzTx/>
              <a:buFontTx/>
              <a:buNone/>
              <a:tabLst/>
              <a:defRPr/>
            </a:pPr>
            <a:r>
              <a:rPr lang="en-US" sz="1700" dirty="0" smtClean="0"/>
              <a:t>PAC Ameet Nanda</a:t>
            </a:r>
            <a:r>
              <a:rPr lang="en-US" sz="1700" baseline="0" dirty="0" smtClean="0"/>
              <a:t> – SA/VP</a:t>
            </a:r>
            <a:endParaRPr lang="en-US" sz="1700" dirty="0" smtClean="0"/>
          </a:p>
          <a:p>
            <a:r>
              <a:rPr lang="en-US" sz="1700" dirty="0" smtClean="0"/>
              <a:t>CAL Diane</a:t>
            </a:r>
            <a:r>
              <a:rPr lang="en-US" sz="1700" baseline="0" dirty="0" smtClean="0"/>
              <a:t> Petruzzella – VP of Surgical Services</a:t>
            </a:r>
          </a:p>
          <a:p>
            <a:r>
              <a:rPr lang="en-US" sz="1700" baseline="0" dirty="0" smtClean="0"/>
              <a:t>Davies Mary Lanier – CAO </a:t>
            </a:r>
          </a:p>
          <a:p>
            <a:r>
              <a:rPr lang="en-US" sz="1700" baseline="0" dirty="0" smtClean="0"/>
              <a:t>STL Shannon Thomas – Director of Nursing</a:t>
            </a:r>
            <a:endParaRPr lang="en-US" sz="1700" dirty="0" smtClean="0"/>
          </a:p>
          <a:p>
            <a:endParaRPr lang="en-US" sz="1700" dirty="0" smtClean="0"/>
          </a:p>
        </p:txBody>
      </p:sp>
      <p:sp>
        <p:nvSpPr>
          <p:cNvPr id="4" name="Slide Number Placeholder 3"/>
          <p:cNvSpPr>
            <a:spLocks noGrp="1"/>
          </p:cNvSpPr>
          <p:nvPr>
            <p:ph type="sldNum" sz="quarter" idx="10"/>
          </p:nvPr>
        </p:nvSpPr>
        <p:spPr/>
        <p:txBody>
          <a:bodyPr/>
          <a:lstStyle/>
          <a:p>
            <a:fld id="{2ED5E2CE-A17F-41B4-95F1-561D1303B0FE}" type="slidenum">
              <a:rPr lang="en-US" smtClean="0"/>
              <a:pPr/>
              <a:t>4</a:t>
            </a:fld>
            <a:endParaRPr lang="en-US"/>
          </a:p>
        </p:txBody>
      </p:sp>
    </p:spTree>
    <p:extLst>
      <p:ext uri="{BB962C8B-B14F-4D97-AF65-F5344CB8AC3E}">
        <p14:creationId xmlns:p14="http://schemas.microsoft.com/office/powerpoint/2010/main" val="2426927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endParaRPr lang="en-US" sz="800" baseline="0" dirty="0" smtClean="0">
              <a:solidFill>
                <a:schemeClr val="bg1"/>
              </a:solidFill>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40</a:t>
            </a:fld>
            <a:endParaRPr lang="en-US"/>
          </a:p>
        </p:txBody>
      </p:sp>
    </p:spTree>
    <p:extLst>
      <p:ext uri="{BB962C8B-B14F-4D97-AF65-F5344CB8AC3E}">
        <p14:creationId xmlns:p14="http://schemas.microsoft.com/office/powerpoint/2010/main" val="3616327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August 2017 data</a:t>
            </a:r>
          </a:p>
          <a:p>
            <a:endParaRPr lang="en-US" sz="1800" kern="1200" dirty="0" smtClean="0">
              <a:solidFill>
                <a:schemeClr val="tx1"/>
              </a:solidFill>
              <a:effectLst/>
              <a:latin typeface="+mn-lt"/>
              <a:ea typeface="+mn-ea"/>
              <a:cs typeface="+mn-cs"/>
            </a:endParaRPr>
          </a:p>
          <a:p>
            <a:r>
              <a:rPr lang="en-US" sz="1800" kern="1200" dirty="0" smtClean="0">
                <a:solidFill>
                  <a:schemeClr val="tx1"/>
                </a:solidFill>
                <a:effectLst/>
                <a:latin typeface="+mn-lt"/>
                <a:ea typeface="+mn-ea"/>
                <a:cs typeface="+mn-cs"/>
              </a:rPr>
              <a:t>Carpool graphic</a:t>
            </a:r>
          </a:p>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41</a:t>
            </a:fld>
            <a:endParaRPr lang="en-US"/>
          </a:p>
        </p:txBody>
      </p:sp>
    </p:spTree>
    <p:extLst>
      <p:ext uri="{BB962C8B-B14F-4D97-AF65-F5344CB8AC3E}">
        <p14:creationId xmlns:p14="http://schemas.microsoft.com/office/powerpoint/2010/main" val="3922332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dirty="0" smtClean="0">
                <a:solidFill>
                  <a:schemeClr val="tx1"/>
                </a:solidFill>
                <a:effectLst/>
                <a:latin typeface="+mn-lt"/>
                <a:ea typeface="+mn-ea"/>
                <a:cs typeface="+mn-cs"/>
              </a:rPr>
              <a:t>Includes Clipper Cards</a:t>
            </a:r>
          </a:p>
        </p:txBody>
      </p:sp>
      <p:sp>
        <p:nvSpPr>
          <p:cNvPr id="4" name="Slide Number Placeholder 3"/>
          <p:cNvSpPr>
            <a:spLocks noGrp="1"/>
          </p:cNvSpPr>
          <p:nvPr>
            <p:ph type="sldNum" sz="quarter" idx="10"/>
          </p:nvPr>
        </p:nvSpPr>
        <p:spPr/>
        <p:txBody>
          <a:bodyPr/>
          <a:lstStyle/>
          <a:p>
            <a:fld id="{AF6474D0-1D33-45EC-A627-E1B5BEA0B973}" type="slidenum">
              <a:rPr lang="en-US" smtClean="0"/>
              <a:pPr/>
              <a:t>42</a:t>
            </a:fld>
            <a:endParaRPr lang="en-US"/>
          </a:p>
        </p:txBody>
      </p:sp>
    </p:spTree>
    <p:extLst>
      <p:ext uri="{BB962C8B-B14F-4D97-AF65-F5344CB8AC3E}">
        <p14:creationId xmlns:p14="http://schemas.microsoft.com/office/powerpoint/2010/main" val="2976580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43</a:t>
            </a:fld>
            <a:endParaRPr lang="en-US"/>
          </a:p>
        </p:txBody>
      </p:sp>
    </p:spTree>
    <p:extLst>
      <p:ext uri="{BB962C8B-B14F-4D97-AF65-F5344CB8AC3E}">
        <p14:creationId xmlns:p14="http://schemas.microsoft.com/office/powerpoint/2010/main" val="1419898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for St </a:t>
            </a:r>
            <a:r>
              <a:rPr lang="en-US" dirty="0" err="1" smtClean="0"/>
              <a:t>Lukes</a:t>
            </a:r>
            <a:r>
              <a:rPr lang="en-US" dirty="0" smtClean="0"/>
              <a:t> Town Hall</a:t>
            </a:r>
          </a:p>
        </p:txBody>
      </p:sp>
      <p:sp>
        <p:nvSpPr>
          <p:cNvPr id="4" name="Slide Number Placeholder 3"/>
          <p:cNvSpPr>
            <a:spLocks noGrp="1"/>
          </p:cNvSpPr>
          <p:nvPr>
            <p:ph type="sldNum" sz="quarter" idx="10"/>
          </p:nvPr>
        </p:nvSpPr>
        <p:spPr/>
        <p:txBody>
          <a:bodyPr/>
          <a:lstStyle/>
          <a:p>
            <a:fld id="{AF6474D0-1D33-45EC-A627-E1B5BEA0B973}" type="slidenum">
              <a:rPr lang="en-US" smtClean="0"/>
              <a:pPr/>
              <a:t>44</a:t>
            </a:fld>
            <a:endParaRPr lang="en-US"/>
          </a:p>
        </p:txBody>
      </p:sp>
    </p:spTree>
    <p:extLst>
      <p:ext uri="{BB962C8B-B14F-4D97-AF65-F5344CB8AC3E}">
        <p14:creationId xmlns:p14="http://schemas.microsoft.com/office/powerpoint/2010/main" val="2485981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Only for St. </a:t>
            </a:r>
            <a:r>
              <a:rPr lang="en-US" sz="800" dirty="0" err="1" smtClean="0">
                <a:solidFill>
                  <a:schemeClr val="bg1"/>
                </a:solidFill>
              </a:rPr>
              <a:t>Lukes</a:t>
            </a:r>
            <a:r>
              <a:rPr lang="en-US" sz="800" dirty="0" smtClean="0">
                <a:solidFill>
                  <a:schemeClr val="bg1"/>
                </a:solidFill>
              </a:rPr>
              <a:t> Town Hall</a:t>
            </a:r>
          </a:p>
        </p:txBody>
      </p:sp>
      <p:sp>
        <p:nvSpPr>
          <p:cNvPr id="4" name="Slide Number Placeholder 3"/>
          <p:cNvSpPr>
            <a:spLocks noGrp="1"/>
          </p:cNvSpPr>
          <p:nvPr>
            <p:ph type="sldNum" sz="quarter" idx="10"/>
          </p:nvPr>
        </p:nvSpPr>
        <p:spPr/>
        <p:txBody>
          <a:bodyPr/>
          <a:lstStyle/>
          <a:p>
            <a:fld id="{2ED5E2CE-A17F-41B4-95F1-561D1303B0FE}" type="slidenum">
              <a:rPr lang="en-US" smtClean="0"/>
              <a:pPr/>
              <a:t>45</a:t>
            </a:fld>
            <a:endParaRPr lang="en-US"/>
          </a:p>
        </p:txBody>
      </p:sp>
    </p:spTree>
    <p:extLst>
      <p:ext uri="{BB962C8B-B14F-4D97-AF65-F5344CB8AC3E}">
        <p14:creationId xmlns:p14="http://schemas.microsoft.com/office/powerpoint/2010/main" val="2614789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These hospital moves are complicated.</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Imagine, moving hundreds of pieces of equipment, getting the supplies stocked, orienting everyone to the new buildings, and then moving staff and patients – all without interruption in patient care</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Our primary responsibility is to make sure the moves are as smooth as possible and that we are ready to go.</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So, we’re  not cramming it all in over a short period of time, but being very thoughtful and systematic</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46</a:t>
            </a:fld>
            <a:endParaRPr lang="en-US"/>
          </a:p>
        </p:txBody>
      </p:sp>
    </p:spTree>
    <p:extLst>
      <p:ext uri="{BB962C8B-B14F-4D97-AF65-F5344CB8AC3E}">
        <p14:creationId xmlns:p14="http://schemas.microsoft.com/office/powerpoint/2010/main" val="2962124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47</a:t>
            </a:fld>
            <a:endParaRPr lang="en-US"/>
          </a:p>
        </p:txBody>
      </p:sp>
    </p:spTree>
    <p:extLst>
      <p:ext uri="{BB962C8B-B14F-4D97-AF65-F5344CB8AC3E}">
        <p14:creationId xmlns:p14="http://schemas.microsoft.com/office/powerpoint/2010/main" val="1656148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effectLst/>
                <a:latin typeface="+mn-lt"/>
                <a:ea typeface="+mn-ea"/>
                <a:cs typeface="+mn-cs"/>
              </a:rPr>
              <a:t>So, how are we making all of this happen?</a:t>
            </a:r>
          </a:p>
          <a:p>
            <a:r>
              <a:rPr lang="en-US" sz="1800" kern="1200" dirty="0" smtClean="0">
                <a:solidFill>
                  <a:schemeClr val="tx1"/>
                </a:solidFill>
                <a:effectLst/>
                <a:latin typeface="+mn-lt"/>
                <a:ea typeface="+mn-ea"/>
                <a:cs typeface="+mn-cs"/>
              </a:rPr>
              <a:t>12 different Focus Groups that have been meeting at least monthly</a:t>
            </a:r>
          </a:p>
          <a:p>
            <a:r>
              <a:rPr lang="en-US" sz="1800" kern="1200" dirty="0" smtClean="0">
                <a:solidFill>
                  <a:schemeClr val="tx1"/>
                </a:solidFill>
                <a:effectLst/>
                <a:latin typeface="+mn-lt"/>
                <a:ea typeface="+mn-ea"/>
                <a:cs typeface="+mn-cs"/>
              </a:rPr>
              <a:t>Focus group leaders are meeting together 2x/</a:t>
            </a:r>
            <a:r>
              <a:rPr lang="en-US" sz="1800" kern="1200" dirty="0" err="1" smtClean="0">
                <a:solidFill>
                  <a:schemeClr val="tx1"/>
                </a:solidFill>
                <a:effectLst/>
                <a:latin typeface="+mn-lt"/>
                <a:ea typeface="+mn-ea"/>
                <a:cs typeface="+mn-cs"/>
              </a:rPr>
              <a:t>mth</a:t>
            </a:r>
            <a:r>
              <a:rPr lang="en-US" sz="1800" kern="1200" dirty="0" smtClean="0">
                <a:solidFill>
                  <a:schemeClr val="tx1"/>
                </a:solidFill>
                <a:effectLst/>
                <a:latin typeface="+mn-lt"/>
                <a:ea typeface="+mn-ea"/>
                <a:cs typeface="+mn-cs"/>
              </a:rPr>
              <a:t> to share and collaborate</a:t>
            </a:r>
          </a:p>
          <a:p>
            <a:r>
              <a:rPr lang="en-US" sz="1800" kern="1200" dirty="0" smtClean="0">
                <a:solidFill>
                  <a:schemeClr val="tx1"/>
                </a:solidFill>
                <a:effectLst/>
                <a:latin typeface="+mn-lt"/>
                <a:ea typeface="+mn-ea"/>
                <a:cs typeface="+mn-cs"/>
              </a:rPr>
              <a:t>Plus, an overall Steering Committee to make sure all on target</a:t>
            </a:r>
          </a:p>
          <a:p>
            <a:endParaRPr lang="en-US" dirty="0"/>
          </a:p>
        </p:txBody>
      </p:sp>
      <p:sp>
        <p:nvSpPr>
          <p:cNvPr id="4" name="Slide Number Placeholder 3"/>
          <p:cNvSpPr>
            <a:spLocks noGrp="1"/>
          </p:cNvSpPr>
          <p:nvPr>
            <p:ph type="sldNum" sz="quarter" idx="10"/>
          </p:nvPr>
        </p:nvSpPr>
        <p:spPr/>
        <p:txBody>
          <a:bodyPr/>
          <a:lstStyle/>
          <a:p>
            <a:fld id="{5750F296-0990-435D-9F56-3ACF75F392B6}" type="slidenum">
              <a:rPr lang="en-US" smtClean="0">
                <a:solidFill>
                  <a:prstClr val="black"/>
                </a:solidFill>
              </a:rPr>
              <a:pPr/>
              <a:t>48</a:t>
            </a:fld>
            <a:endParaRPr lang="en-US">
              <a:solidFill>
                <a:prstClr val="black"/>
              </a:solidFill>
            </a:endParaRPr>
          </a:p>
        </p:txBody>
      </p:sp>
      <p:sp>
        <p:nvSpPr>
          <p:cNvPr id="5" name="Date Placeholder 4"/>
          <p:cNvSpPr>
            <a:spLocks noGrp="1"/>
          </p:cNvSpPr>
          <p:nvPr>
            <p:ph type="dt" idx="11"/>
          </p:nvPr>
        </p:nvSpPr>
        <p:spPr/>
        <p:txBody>
          <a:bodyPr/>
          <a:lstStyle/>
          <a:p>
            <a:endParaRPr lang="en-US">
              <a:solidFill>
                <a:prstClr val="black"/>
              </a:solidFill>
            </a:endParaRPr>
          </a:p>
        </p:txBody>
      </p:sp>
    </p:spTree>
    <p:extLst>
      <p:ext uri="{BB962C8B-B14F-4D97-AF65-F5344CB8AC3E}">
        <p14:creationId xmlns:p14="http://schemas.microsoft.com/office/powerpoint/2010/main" val="11810942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Here’s what we’re looking at for the M-B move and training schedule</a:t>
            </a:r>
          </a:p>
          <a:p>
            <a:pPr lvl="0"/>
            <a:r>
              <a:rPr lang="en-US" sz="1800" kern="1200" dirty="0" smtClean="0">
                <a:solidFill>
                  <a:schemeClr val="tx1"/>
                </a:solidFill>
                <a:effectLst/>
                <a:latin typeface="+mn-lt"/>
                <a:ea typeface="+mn-ea"/>
                <a:cs typeface="+mn-cs"/>
              </a:rPr>
              <a:t>There will be training for everyone who is moving to one of the new hospitals on entrances, badging, elevators, safety, lockers and other employee services</a:t>
            </a:r>
          </a:p>
          <a:p>
            <a:pPr lvl="0"/>
            <a:r>
              <a:rPr lang="en-US" sz="1800" kern="1200" dirty="0" smtClean="0">
                <a:solidFill>
                  <a:schemeClr val="tx1"/>
                </a:solidFill>
                <a:effectLst/>
                <a:latin typeface="+mn-lt"/>
                <a:ea typeface="+mn-ea"/>
                <a:cs typeface="+mn-cs"/>
              </a:rPr>
              <a:t>Also, clinical training – in unit, work with lifts, other technologies</a:t>
            </a:r>
          </a:p>
          <a:p>
            <a:pPr lvl="0"/>
            <a:r>
              <a:rPr lang="en-US" sz="1800" kern="1200" dirty="0" smtClean="0">
                <a:solidFill>
                  <a:schemeClr val="tx1"/>
                </a:solidFill>
                <a:effectLst/>
                <a:latin typeface="+mn-lt"/>
                <a:ea typeface="+mn-ea"/>
                <a:cs typeface="+mn-cs"/>
              </a:rPr>
              <a:t>And department-specific training</a:t>
            </a:r>
          </a:p>
          <a:p>
            <a:pPr lvl="0"/>
            <a:r>
              <a:rPr lang="en-US" sz="1800" kern="1200" dirty="0" smtClean="0">
                <a:solidFill>
                  <a:schemeClr val="tx1"/>
                </a:solidFill>
                <a:effectLst/>
                <a:latin typeface="+mn-lt"/>
                <a:ea typeface="+mn-ea"/>
                <a:cs typeface="+mn-cs"/>
              </a:rPr>
              <a:t>We don’t yet have exact dates, but will keep you posted.</a:t>
            </a:r>
          </a:p>
          <a:p>
            <a:pPr lvl="0"/>
            <a:r>
              <a:rPr lang="en-US" sz="1800" kern="1200" dirty="0" smtClean="0">
                <a:solidFill>
                  <a:schemeClr val="tx1"/>
                </a:solidFill>
                <a:effectLst/>
                <a:latin typeface="+mn-lt"/>
                <a:ea typeface="+mn-ea"/>
                <a:cs typeface="+mn-cs"/>
              </a:rPr>
              <a:t>So, stay tuned!</a:t>
            </a:r>
          </a:p>
        </p:txBody>
      </p:sp>
      <p:sp>
        <p:nvSpPr>
          <p:cNvPr id="4" name="Slide Number Placeholder 3"/>
          <p:cNvSpPr>
            <a:spLocks noGrp="1"/>
          </p:cNvSpPr>
          <p:nvPr>
            <p:ph type="sldNum" sz="quarter" idx="10"/>
          </p:nvPr>
        </p:nvSpPr>
        <p:spPr/>
        <p:txBody>
          <a:bodyPr/>
          <a:lstStyle/>
          <a:p>
            <a:fld id="{2ED5E2CE-A17F-41B4-95F1-561D1303B0FE}" type="slidenum">
              <a:rPr lang="en-US" smtClean="0"/>
              <a:pPr/>
              <a:t>49</a:t>
            </a:fld>
            <a:endParaRPr lang="en-US"/>
          </a:p>
        </p:txBody>
      </p:sp>
    </p:spTree>
    <p:extLst>
      <p:ext uri="{BB962C8B-B14F-4D97-AF65-F5344CB8AC3E}">
        <p14:creationId xmlns:p14="http://schemas.microsoft.com/office/powerpoint/2010/main" val="2850904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Just a quick reminder re our CPMC2020 themes.</a:t>
            </a:r>
          </a:p>
          <a:p>
            <a:pPr rtl="0"/>
            <a:r>
              <a:rPr lang="en-US" dirty="0"/>
              <a:t>More than just bricks and mortar: 4 Themes moving </a:t>
            </a:r>
            <a:r>
              <a:rPr lang="en-US" dirty="0" smtClean="0"/>
              <a:t>forward</a:t>
            </a:r>
          </a:p>
          <a:p>
            <a:pPr rtl="0"/>
            <a:endParaRPr lang="en-US" dirty="0" smtClean="0"/>
          </a:p>
          <a:p>
            <a:pPr rtl="0"/>
            <a:r>
              <a:rPr lang="en-US" dirty="0" smtClean="0"/>
              <a:t>&gt;&gt;Need new photos</a:t>
            </a:r>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5</a:t>
            </a:fld>
            <a:endParaRPr lang="en-US"/>
          </a:p>
        </p:txBody>
      </p:sp>
    </p:spTree>
    <p:extLst>
      <p:ext uri="{BB962C8B-B14F-4D97-AF65-F5344CB8AC3E}">
        <p14:creationId xmlns:p14="http://schemas.microsoft.com/office/powerpoint/2010/main" val="63902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30200" y="4267200"/>
            <a:ext cx="6197600" cy="4183380"/>
          </a:xfrm>
        </p:spPr>
        <p:txBody>
          <a:bodyPr>
            <a:noAutofit/>
          </a:bodyPr>
          <a:lstStyle/>
          <a:p>
            <a:r>
              <a:rPr lang="en-US" sz="1400" b="1" u="sng" dirty="0" smtClean="0"/>
              <a:t>STL</a:t>
            </a:r>
          </a:p>
          <a:p>
            <a:r>
              <a:rPr lang="en-US" sz="1800" kern="1200" dirty="0" smtClean="0">
                <a:solidFill>
                  <a:schemeClr val="tx1"/>
                </a:solidFill>
                <a:effectLst/>
                <a:latin typeface="+mn-lt"/>
                <a:ea typeface="+mn-ea"/>
                <a:cs typeface="+mn-cs"/>
              </a:rPr>
              <a:t>Here’s what Daniel </a:t>
            </a:r>
            <a:r>
              <a:rPr lang="en-US" sz="1800" kern="1200" dirty="0" err="1" smtClean="0">
                <a:solidFill>
                  <a:schemeClr val="tx1"/>
                </a:solidFill>
                <a:effectLst/>
                <a:latin typeface="+mn-lt"/>
                <a:ea typeface="+mn-ea"/>
                <a:cs typeface="+mn-cs"/>
              </a:rPr>
              <a:t>Piechocinski</a:t>
            </a:r>
            <a:r>
              <a:rPr lang="en-US" sz="1800" kern="1200" dirty="0" smtClean="0">
                <a:solidFill>
                  <a:schemeClr val="tx1"/>
                </a:solidFill>
                <a:effectLst/>
                <a:latin typeface="+mn-lt"/>
                <a:ea typeface="+mn-ea"/>
                <a:cs typeface="+mn-cs"/>
              </a:rPr>
              <a:t>, her supervisor, says about Delia.</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“Delia, who has been with St Luke’s for 11 years, assumed the role of change nurse a few years ago, and has played a critical role in the day –to-day operations of the OR.  </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She is an invaluable resource to  her colleagues and is one of the best nurses I have ever had the pleasure of work with.</a:t>
            </a:r>
          </a:p>
          <a:p>
            <a:r>
              <a:rPr lang="en-US" sz="1800" kern="1200" dirty="0" smtClean="0">
                <a:solidFill>
                  <a:schemeClr val="tx1"/>
                </a:solidFill>
                <a:effectLst/>
                <a:latin typeface="+mn-lt"/>
                <a:ea typeface="+mn-ea"/>
                <a:cs typeface="+mn-cs"/>
              </a:rPr>
              <a:t> </a:t>
            </a:r>
          </a:p>
          <a:p>
            <a:r>
              <a:rPr lang="en-US" sz="1800" kern="1200" dirty="0" smtClean="0">
                <a:solidFill>
                  <a:schemeClr val="tx1"/>
                </a:solidFill>
                <a:effectLst/>
                <a:latin typeface="+mn-lt"/>
                <a:ea typeface="+mn-ea"/>
                <a:cs typeface="+mn-cs"/>
              </a:rPr>
              <a:t>Her care and compassion for her work and her patients is obvious every day.  She is well respected by her peers, by leadership, and by physicians because of the amount of effort and energy she puts into her work.</a:t>
            </a:r>
          </a:p>
          <a:p>
            <a:r>
              <a:rPr lang="en-US" sz="1800" kern="1200" dirty="0" smtClean="0">
                <a:solidFill>
                  <a:schemeClr val="tx1"/>
                </a:solidFill>
                <a:effectLst/>
                <a:latin typeface="+mn-lt"/>
                <a:ea typeface="+mn-ea"/>
                <a:cs typeface="+mn-cs"/>
              </a:rPr>
              <a:t/>
            </a:r>
            <a:br>
              <a:rPr lang="en-US" sz="1800" kern="1200" dirty="0" smtClean="0">
                <a:solidFill>
                  <a:schemeClr val="tx1"/>
                </a:solidFill>
                <a:effectLst/>
                <a:latin typeface="+mn-lt"/>
                <a:ea typeface="+mn-ea"/>
                <a:cs typeface="+mn-cs"/>
              </a:rPr>
            </a:br>
            <a:r>
              <a:rPr lang="en-US" sz="1800" kern="1200" dirty="0" smtClean="0">
                <a:solidFill>
                  <a:schemeClr val="tx1"/>
                </a:solidFill>
                <a:effectLst/>
                <a:latin typeface="+mn-lt"/>
                <a:ea typeface="+mn-ea"/>
                <a:cs typeface="+mn-cs"/>
              </a:rPr>
              <a:t>She is always willing to go above and beyond the call of duty. I look forward to working with her for years to come!”</a:t>
            </a:r>
            <a:endParaRPr lang="en-US" sz="1400" dirty="0"/>
          </a:p>
        </p:txBody>
      </p:sp>
      <p:sp>
        <p:nvSpPr>
          <p:cNvPr id="4" name="Slide Number Placeholder 3"/>
          <p:cNvSpPr>
            <a:spLocks noGrp="1"/>
          </p:cNvSpPr>
          <p:nvPr>
            <p:ph type="sldNum" sz="quarter" idx="10"/>
          </p:nvPr>
        </p:nvSpPr>
        <p:spPr/>
        <p:txBody>
          <a:bodyPr/>
          <a:lstStyle/>
          <a:p>
            <a:fld id="{AF6474D0-1D33-45EC-A627-E1B5BEA0B973}" type="slidenum">
              <a:rPr lang="en-US" smtClean="0"/>
              <a:pPr/>
              <a:t>50</a:t>
            </a:fld>
            <a:endParaRPr lang="en-US"/>
          </a:p>
        </p:txBody>
      </p:sp>
    </p:spTree>
    <p:extLst>
      <p:ext uri="{BB962C8B-B14F-4D97-AF65-F5344CB8AC3E}">
        <p14:creationId xmlns:p14="http://schemas.microsoft.com/office/powerpoint/2010/main" val="687961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51</a:t>
            </a:fld>
            <a:endParaRPr lang="en-US"/>
          </a:p>
        </p:txBody>
      </p:sp>
    </p:spTree>
    <p:extLst>
      <p:ext uri="{BB962C8B-B14F-4D97-AF65-F5344CB8AC3E}">
        <p14:creationId xmlns:p14="http://schemas.microsoft.com/office/powerpoint/2010/main" val="1321994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lang="en-US" sz="1600" b="1" dirty="0" smtClean="0"/>
              <a:t>As one of CPMC’s Community Benefit programs, this is one of the contributions we make to the communities we serve, as part of our non-profit, tax-exempt status.</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sz="1600" b="1" dirty="0" smtClean="0"/>
          </a:p>
          <a:p>
            <a:pPr lvl="0"/>
            <a:r>
              <a:rPr lang="en-US" sz="1800" kern="1200" dirty="0" smtClean="0">
                <a:solidFill>
                  <a:schemeClr val="tx1"/>
                </a:solidFill>
                <a:effectLst/>
                <a:latin typeface="+mn-lt"/>
                <a:ea typeface="+mn-ea"/>
                <a:cs typeface="+mn-cs"/>
              </a:rPr>
              <a:t>End-of-life care is an important part of what we do</a:t>
            </a:r>
            <a:r>
              <a:rPr lang="en-US" sz="1800" kern="1200" baseline="0" dirty="0" smtClean="0">
                <a:solidFill>
                  <a:schemeClr val="tx1"/>
                </a:solidFill>
                <a:effectLst/>
                <a:latin typeface="+mn-lt"/>
                <a:ea typeface="+mn-ea"/>
                <a:cs typeface="+mn-cs"/>
              </a:rPr>
              <a:t> </a:t>
            </a:r>
            <a:r>
              <a:rPr lang="en-US" sz="1800" kern="1200" dirty="0" smtClean="0">
                <a:solidFill>
                  <a:schemeClr val="tx1"/>
                </a:solidFill>
                <a:effectLst/>
                <a:latin typeface="+mn-lt"/>
                <a:ea typeface="+mn-ea"/>
                <a:cs typeface="+mn-cs"/>
              </a:rPr>
              <a:t>– throughout CPMC – and that we can and do make it easier for families</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Began as an AIDS hospice – first of its kind in the US</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The hospice is a department of CPMC; CPMC developed the hospice in collaboration with the AIDS patient advocacy community and the Catholic Church, which donated the use of a former convent</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Over half of patients are on a sliding fee scale, and we work with our partners to offer additional financial assistance </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CPMCF’s support is critical to the hospice’s sustainability – makes up the difference between cost of care and what patients can pay </a:t>
            </a:r>
          </a:p>
          <a:p>
            <a:pPr lvl="0"/>
            <a:endParaRPr lang="en-US" sz="1800" kern="1200" dirty="0" smtClean="0">
              <a:solidFill>
                <a:schemeClr val="tx1"/>
              </a:solidFill>
              <a:effectLst/>
              <a:latin typeface="+mn-lt"/>
              <a:ea typeface="+mn-ea"/>
              <a:cs typeface="+mn-cs"/>
            </a:endParaRPr>
          </a:p>
          <a:p>
            <a:pPr lvl="0"/>
            <a:r>
              <a:rPr lang="en-US" sz="1800" kern="1200" dirty="0" smtClean="0">
                <a:solidFill>
                  <a:schemeClr val="tx1"/>
                </a:solidFill>
                <a:effectLst/>
                <a:latin typeface="+mn-lt"/>
                <a:ea typeface="+mn-ea"/>
                <a:cs typeface="+mn-cs"/>
              </a:rPr>
              <a:t>Between CPMC Foundation and CPMC Operations, we contribute just over a million dollars each year to provide this vital service to our community</a:t>
            </a:r>
          </a:p>
          <a:p>
            <a:pPr marL="0" marR="0" lvl="0" indent="0" algn="l" defTabSz="571500" rtl="0" eaLnBrk="1" fontAlgn="auto" latinLnBrk="0" hangingPunct="1">
              <a:lnSpc>
                <a:spcPct val="100000"/>
              </a:lnSpc>
              <a:spcBef>
                <a:spcPts val="0"/>
              </a:spcBef>
              <a:spcAft>
                <a:spcPts val="0"/>
              </a:spcAft>
              <a:buClrTx/>
              <a:buSzTx/>
              <a:buFontTx/>
              <a:buNone/>
              <a:tabLst/>
              <a:defRPr/>
            </a:pPr>
            <a:endParaRPr lang="en-US" sz="1600" b="0" dirty="0" smtClean="0"/>
          </a:p>
        </p:txBody>
      </p:sp>
      <p:sp>
        <p:nvSpPr>
          <p:cNvPr id="4" name="Slide Number Placeholder 3"/>
          <p:cNvSpPr>
            <a:spLocks noGrp="1"/>
          </p:cNvSpPr>
          <p:nvPr>
            <p:ph type="sldNum" sz="quarter" idx="10"/>
          </p:nvPr>
        </p:nvSpPr>
        <p:spPr/>
        <p:txBody>
          <a:bodyPr/>
          <a:lstStyle/>
          <a:p>
            <a:fld id="{AF6474D0-1D33-45EC-A627-E1B5BEA0B973}" type="slidenum">
              <a:rPr lang="en-US" smtClean="0"/>
              <a:pPr/>
              <a:t>52</a:t>
            </a:fld>
            <a:endParaRPr lang="en-US"/>
          </a:p>
        </p:txBody>
      </p:sp>
    </p:spTree>
    <p:extLst>
      <p:ext uri="{BB962C8B-B14F-4D97-AF65-F5344CB8AC3E}">
        <p14:creationId xmlns:p14="http://schemas.microsoft.com/office/powerpoint/2010/main" val="19882865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53</a:t>
            </a:fld>
            <a:endParaRPr lang="en-US"/>
          </a:p>
        </p:txBody>
      </p:sp>
    </p:spTree>
    <p:extLst>
      <p:ext uri="{BB962C8B-B14F-4D97-AF65-F5344CB8AC3E}">
        <p14:creationId xmlns:p14="http://schemas.microsoft.com/office/powerpoint/2010/main" val="300854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6474D0-1D33-45EC-A627-E1B5BEA0B973}" type="slidenum">
              <a:rPr lang="en-US" smtClean="0"/>
              <a:pPr/>
              <a:t>54</a:t>
            </a:fld>
            <a:endParaRPr lang="en-US"/>
          </a:p>
        </p:txBody>
      </p:sp>
    </p:spTree>
    <p:extLst>
      <p:ext uri="{BB962C8B-B14F-4D97-AF65-F5344CB8AC3E}">
        <p14:creationId xmlns:p14="http://schemas.microsoft.com/office/powerpoint/2010/main" val="216978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dirty="0"/>
          </a:p>
        </p:txBody>
      </p:sp>
      <p:sp>
        <p:nvSpPr>
          <p:cNvPr id="4" name="Slide Number Placeholder 3"/>
          <p:cNvSpPr>
            <a:spLocks noGrp="1"/>
          </p:cNvSpPr>
          <p:nvPr>
            <p:ph type="sldNum" sz="quarter" idx="10"/>
          </p:nvPr>
        </p:nvSpPr>
        <p:spPr/>
        <p:txBody>
          <a:bodyPr/>
          <a:lstStyle/>
          <a:p>
            <a:fld id="{2ED5E2CE-A17F-41B4-95F1-561D1303B0FE}" type="slidenum">
              <a:rPr lang="en-US" smtClean="0"/>
              <a:pPr/>
              <a:t>6</a:t>
            </a:fld>
            <a:endParaRPr lang="en-US"/>
          </a:p>
        </p:txBody>
      </p:sp>
    </p:spTree>
    <p:extLst>
      <p:ext uri="{BB962C8B-B14F-4D97-AF65-F5344CB8AC3E}">
        <p14:creationId xmlns:p14="http://schemas.microsoft.com/office/powerpoint/2010/main" val="1976998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800" kern="1200" dirty="0" smtClean="0">
                <a:solidFill>
                  <a:schemeClr val="tx1"/>
                </a:solidFill>
                <a:effectLst/>
                <a:latin typeface="+mn-lt"/>
                <a:ea typeface="+mn-ea"/>
                <a:cs typeface="+mn-cs"/>
              </a:rPr>
              <a:t>It’s getting very real—escalation of activity leading up to August 25 patient move</a:t>
            </a:r>
          </a:p>
          <a:p>
            <a:pPr lvl="0"/>
            <a:r>
              <a:rPr lang="en-US" sz="1800" kern="1200" dirty="0" smtClean="0">
                <a:solidFill>
                  <a:schemeClr val="tx1"/>
                </a:solidFill>
                <a:effectLst/>
                <a:latin typeface="+mn-lt"/>
                <a:ea typeface="+mn-ea"/>
                <a:cs typeface="+mn-cs"/>
              </a:rPr>
              <a:t>We’re One CPMC, and the transition</a:t>
            </a:r>
            <a:r>
              <a:rPr lang="en-US" sz="1800" kern="1200" baseline="0" dirty="0" smtClean="0">
                <a:solidFill>
                  <a:schemeClr val="tx1"/>
                </a:solidFill>
                <a:effectLst/>
                <a:latin typeface="+mn-lt"/>
                <a:ea typeface="+mn-ea"/>
                <a:cs typeface="+mn-cs"/>
              </a:rPr>
              <a:t> to both new hospitals will touch all of us</a:t>
            </a:r>
          </a:p>
          <a:p>
            <a:pPr lvl="0"/>
            <a:r>
              <a:rPr lang="en-US" sz="1800" kern="1200" baseline="0" dirty="0" smtClean="0">
                <a:solidFill>
                  <a:schemeClr val="tx1"/>
                </a:solidFill>
                <a:effectLst/>
                <a:latin typeface="+mn-lt"/>
                <a:ea typeface="+mn-ea"/>
                <a:cs typeface="+mn-cs"/>
              </a:rPr>
              <a:t>(Plus some of you at Pac or Cal may be moving to Mission Bernal or vice-versa??)</a:t>
            </a:r>
            <a:endParaRPr lang="en-US" dirty="0" smtClean="0">
              <a:effectLst/>
            </a:endParaRPr>
          </a:p>
          <a:p>
            <a:endParaRPr lang="en-US" dirty="0" smtClean="0">
              <a:effectLst/>
            </a:endParaRPr>
          </a:p>
          <a:p>
            <a:pPr marL="0" marR="0" lvl="0" indent="0" algn="l" defTabSz="5715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(ST </a:t>
            </a:r>
            <a:r>
              <a:rPr lang="en-US" b="1" dirty="0" err="1" smtClean="0">
                <a:solidFill>
                  <a:srgbClr val="FF0000"/>
                </a:solidFill>
              </a:rPr>
              <a:t>Lukes</a:t>
            </a:r>
            <a:r>
              <a:rPr lang="en-US" b="1" dirty="0" smtClean="0">
                <a:solidFill>
                  <a:srgbClr val="FF0000"/>
                </a:solidFill>
              </a:rPr>
              <a:t>) – ??? Days </a:t>
            </a:r>
            <a:r>
              <a:rPr lang="en-US" sz="1800" kern="1200" dirty="0" smtClean="0">
                <a:solidFill>
                  <a:srgbClr val="524F50"/>
                </a:solidFill>
                <a:latin typeface="+mn-lt"/>
                <a:ea typeface="+mn-ea"/>
                <a:cs typeface="+mn-cs"/>
              </a:rPr>
              <a:t>to Aug 25</a:t>
            </a:r>
            <a:r>
              <a:rPr lang="en-US" sz="1800" kern="1200" baseline="30000" dirty="0" smtClean="0">
                <a:solidFill>
                  <a:srgbClr val="524F50"/>
                </a:solidFill>
                <a:latin typeface="+mn-lt"/>
                <a:ea typeface="+mn-ea"/>
                <a:cs typeface="+mn-cs"/>
              </a:rPr>
              <a:t>th</a:t>
            </a:r>
            <a:r>
              <a:rPr lang="en-US" sz="1800" kern="1200" baseline="0" dirty="0" smtClean="0">
                <a:solidFill>
                  <a:srgbClr val="524F50"/>
                </a:solidFill>
                <a:latin typeface="+mn-lt"/>
                <a:ea typeface="+mn-ea"/>
                <a:cs typeface="+mn-cs"/>
              </a:rPr>
              <a:t> Opening.</a:t>
            </a:r>
            <a:endParaRPr lang="en-US" sz="1800" dirty="0" smtClean="0">
              <a:solidFill>
                <a:srgbClr val="524F50"/>
              </a:solidFill>
            </a:endParaRPr>
          </a:p>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7</a:t>
            </a:fld>
            <a:endParaRPr lang="en-US"/>
          </a:p>
        </p:txBody>
      </p:sp>
    </p:spTree>
    <p:extLst>
      <p:ext uri="{BB962C8B-B14F-4D97-AF65-F5344CB8AC3E}">
        <p14:creationId xmlns:p14="http://schemas.microsoft.com/office/powerpoint/2010/main" val="388819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not just makeovers. It’s going to be a whole new world for CPMC with Mission Bernal and Van Ness.</a:t>
            </a:r>
          </a:p>
          <a:p>
            <a:endParaRPr lang="en-US" dirty="0" smtClean="0"/>
          </a:p>
          <a:p>
            <a:r>
              <a:rPr lang="en-US" dirty="0" smtClean="0"/>
              <a:t>[SLH: Remember when Cesar Chavez</a:t>
            </a:r>
            <a:r>
              <a:rPr lang="en-US" baseline="0" dirty="0" smtClean="0"/>
              <a:t> used to be called Army St? New name, new look – and no one talks about the old days any more.]</a:t>
            </a:r>
          </a:p>
          <a:p>
            <a:r>
              <a:rPr lang="en-US" baseline="0" dirty="0" smtClean="0"/>
              <a:t>Pac?</a:t>
            </a:r>
          </a:p>
          <a:p>
            <a:r>
              <a:rPr lang="en-US" baseline="0" dirty="0" smtClean="0"/>
              <a:t>Cal?</a:t>
            </a:r>
          </a:p>
          <a:p>
            <a:r>
              <a:rPr lang="en-US" baseline="0" dirty="0" smtClean="0"/>
              <a:t>Davies?</a:t>
            </a:r>
          </a:p>
          <a:p>
            <a:r>
              <a:rPr lang="en-US" baseline="0" dirty="0" smtClean="0"/>
              <a:t>-- Or remember what it was like before the EHR? Paper Charts, illegible handwriting?</a:t>
            </a:r>
          </a:p>
        </p:txBody>
      </p:sp>
      <p:sp>
        <p:nvSpPr>
          <p:cNvPr id="4" name="Slide Number Placeholder 3"/>
          <p:cNvSpPr>
            <a:spLocks noGrp="1"/>
          </p:cNvSpPr>
          <p:nvPr>
            <p:ph type="sldNum" sz="quarter" idx="10"/>
          </p:nvPr>
        </p:nvSpPr>
        <p:spPr/>
        <p:txBody>
          <a:bodyPr/>
          <a:lstStyle/>
          <a:p>
            <a:fld id="{2ED5E2CE-A17F-41B4-95F1-561D1303B0FE}" type="slidenum">
              <a:rPr lang="en-US" smtClean="0"/>
              <a:pPr/>
              <a:t>8</a:t>
            </a:fld>
            <a:endParaRPr lang="en-US"/>
          </a:p>
        </p:txBody>
      </p:sp>
    </p:spTree>
    <p:extLst>
      <p:ext uri="{BB962C8B-B14F-4D97-AF65-F5344CB8AC3E}">
        <p14:creationId xmlns:p14="http://schemas.microsoft.com/office/powerpoint/2010/main" val="4163847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4" name="Slide Number Placeholder 3"/>
          <p:cNvSpPr>
            <a:spLocks noGrp="1"/>
          </p:cNvSpPr>
          <p:nvPr>
            <p:ph type="sldNum" sz="quarter" idx="10"/>
          </p:nvPr>
        </p:nvSpPr>
        <p:spPr/>
        <p:txBody>
          <a:bodyPr/>
          <a:lstStyle/>
          <a:p>
            <a:fld id="{2ED5E2CE-A17F-41B4-95F1-561D1303B0FE}" type="slidenum">
              <a:rPr lang="en-US" smtClean="0"/>
              <a:pPr/>
              <a:t>9</a:t>
            </a:fld>
            <a:endParaRPr lang="en-US"/>
          </a:p>
        </p:txBody>
      </p:sp>
    </p:spTree>
    <p:extLst>
      <p:ext uri="{BB962C8B-B14F-4D97-AF65-F5344CB8AC3E}">
        <p14:creationId xmlns:p14="http://schemas.microsoft.com/office/powerpoint/2010/main" val="29379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639832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72A9829-3912-4535-8BE1-239ACBF838BF}" type="datetimeFigureOut">
              <a:rPr lang="en-US" smtClean="0"/>
              <a:pPr/>
              <a:t>02/01/2018</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C718B5A2-C4EB-4E83-9098-F5E98F41C2BC}" type="slidenum">
              <a:rPr lang="en-US" smtClean="0"/>
              <a:pPr/>
              <a:t>‹#›</a:t>
            </a:fld>
            <a:endParaRPr lang="en-US"/>
          </a:p>
        </p:txBody>
      </p:sp>
      <p:pic>
        <p:nvPicPr>
          <p:cNvPr id="1027" name="Picture 3" descr="P:\31891.000\Entitlements (post 2012)\Renderings\New Logos\CPMC IPD Team 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56359" y="4770746"/>
            <a:ext cx="457200" cy="342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a:xfrm>
            <a:off x="8656359" y="4765261"/>
            <a:ext cx="457200" cy="348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606194301"/>
      </p:ext>
    </p:extLst>
  </p:cSld>
  <p:clrMapOvr>
    <a:masterClrMapping/>
  </p:clrMapOvr>
  <p:transition spd="slow">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483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1380922"/>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1345474"/>
            <a:ext cx="8044656" cy="571500"/>
          </a:xfrm>
          <a:prstGeom prst="rect">
            <a:avLst/>
          </a:prstGeom>
        </p:spPr>
        <p:txBody>
          <a:bodyPr/>
          <a:lstStyle>
            <a:lvl1pPr marL="0" indent="0">
              <a:buFontTx/>
              <a:buNone/>
              <a:defRPr>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8699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0"/>
            <a:ext cx="8049116" cy="880654"/>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880654"/>
            <a:ext cx="8044656" cy="571500"/>
          </a:xfrm>
          <a:prstGeom prst="rect">
            <a:avLst/>
          </a:prstGeom>
        </p:spPr>
        <p:txBody>
          <a:bodyPr/>
          <a:lstStyle>
            <a:lvl1pPr marL="0" indent="0">
              <a:lnSpc>
                <a:spcPct val="90000"/>
              </a:lnSpc>
              <a:spcBef>
                <a:spcPts val="1800"/>
              </a:spcBef>
              <a:buFontTx/>
              <a:buNone/>
              <a:defRPr>
                <a:solidFill>
                  <a:srgbClr val="008599"/>
                </a:solidFill>
                <a:latin typeface="Arial"/>
                <a:cs typeface="Arial"/>
              </a:defRPr>
            </a:lvl1pPr>
            <a:lvl2pPr marL="457124" indent="0">
              <a:lnSpc>
                <a:spcPct val="90000"/>
              </a:lnSpc>
              <a:spcBef>
                <a:spcPts val="1800"/>
              </a:spcBef>
              <a:buFontTx/>
              <a:buNone/>
              <a:defRPr>
                <a:solidFill>
                  <a:srgbClr val="008599"/>
                </a:solidFill>
                <a:latin typeface="Arial"/>
                <a:cs typeface="Arial"/>
              </a:defRPr>
            </a:lvl2pPr>
            <a:lvl3pPr marL="914249" indent="0">
              <a:lnSpc>
                <a:spcPct val="90000"/>
              </a:lnSpc>
              <a:spcBef>
                <a:spcPts val="1800"/>
              </a:spcBef>
              <a:buFontTx/>
              <a:buNone/>
              <a:defRPr>
                <a:solidFill>
                  <a:srgbClr val="008599"/>
                </a:solidFill>
                <a:latin typeface="Arial"/>
                <a:cs typeface="Arial"/>
              </a:defRPr>
            </a:lvl3pPr>
            <a:lvl4pPr marL="1371374" indent="0">
              <a:lnSpc>
                <a:spcPct val="90000"/>
              </a:lnSpc>
              <a:spcBef>
                <a:spcPts val="1800"/>
              </a:spcBef>
              <a:buFontTx/>
              <a:buNone/>
              <a:defRPr>
                <a:solidFill>
                  <a:srgbClr val="008599"/>
                </a:solidFill>
                <a:latin typeface="Arial"/>
                <a:cs typeface="Arial"/>
              </a:defRPr>
            </a:lvl4pPr>
            <a:lvl5pPr marL="1828498" indent="0">
              <a:lnSpc>
                <a:spcPct val="90000"/>
              </a:lnSpc>
              <a:spcBef>
                <a:spcPts val="1800"/>
              </a:spcBef>
              <a:buFontTx/>
              <a:buNone/>
              <a:defRPr>
                <a:solidFill>
                  <a:srgbClr val="008599"/>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956503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35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descr="bg2.png"/>
          <p:cNvPicPr>
            <a:picLocks noChangeAspect="1"/>
          </p:cNvPicPr>
          <p:nvPr userDrawn="1"/>
        </p:nvPicPr>
        <p:blipFill>
          <a:blip r:embed="rId2" cstate="print"/>
          <a:stretch>
            <a:fillRect/>
          </a:stretch>
        </p:blipFill>
        <p:spPr>
          <a:xfrm>
            <a:off x="0" y="0"/>
            <a:ext cx="9144000" cy="5143500"/>
          </a:xfrm>
          <a:prstGeom prst="rect">
            <a:avLst/>
          </a:prstGeom>
        </p:spPr>
      </p:pic>
    </p:spTree>
    <p:extLst>
      <p:ext uri="{BB962C8B-B14F-4D97-AF65-F5344CB8AC3E}">
        <p14:creationId xmlns:p14="http://schemas.microsoft.com/office/powerpoint/2010/main" val="33106689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625428" y="474675"/>
            <a:ext cx="8049116" cy="857250"/>
          </a:xfrm>
          <a:prstGeom prst="rect">
            <a:avLst/>
          </a:prstGeom>
        </p:spPr>
        <p:txBody>
          <a:bodyPr/>
          <a:lstStyle>
            <a:lvl1pPr>
              <a:defRPr sz="4500" b="0" spc="-69" baseline="0">
                <a:solidFill>
                  <a:schemeClr val="bg1"/>
                </a:solidFill>
              </a:defRPr>
            </a:lvl1pPr>
          </a:lstStyle>
          <a:p>
            <a:endParaRPr lang="en-US" dirty="0"/>
          </a:p>
        </p:txBody>
      </p:sp>
    </p:spTree>
    <p:extLst>
      <p:ext uri="{BB962C8B-B14F-4D97-AF65-F5344CB8AC3E}">
        <p14:creationId xmlns:p14="http://schemas.microsoft.com/office/powerpoint/2010/main" val="29733968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C9FE2F6-5F59-4DFD-A5D0-5AD4E9C1785B}" type="datetimeFigureOut">
              <a:rPr lang="en-US" smtClean="0">
                <a:solidFill>
                  <a:prstClr val="black">
                    <a:tint val="75000"/>
                  </a:prstClr>
                </a:solidFill>
              </a:rPr>
              <a:pPr/>
              <a:t>02/01/2018</a:t>
            </a:fld>
            <a:endParaRPr lang="en-US">
              <a:solidFill>
                <a:prstClr val="black">
                  <a:tint val="75000"/>
                </a:prstClr>
              </a:solidFill>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64588C8-1162-4BED-BF20-98DE1CB3E8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64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Bullets (white)">
    <p:spTree>
      <p:nvGrpSpPr>
        <p:cNvPr id="1" name=""/>
        <p:cNvGrpSpPr/>
        <p:nvPr/>
      </p:nvGrpSpPr>
      <p:grpSpPr>
        <a:xfrm>
          <a:off x="0" y="0"/>
          <a:ext cx="0" cy="0"/>
          <a:chOff x="0" y="0"/>
          <a:chExt cx="0" cy="0"/>
        </a:xfrm>
      </p:grpSpPr>
      <p:sp>
        <p:nvSpPr>
          <p:cNvPr id="4" name="White plate"/>
          <p:cNvSpPr/>
          <p:nvPr userDrawn="1"/>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646" y="-35448"/>
            <a:ext cx="8049116" cy="822758"/>
          </a:xfrm>
          <a:prstGeom prst="rect">
            <a:avLst/>
          </a:prstGeom>
        </p:spPr>
        <p:txBody>
          <a:bodyPr anchor="b"/>
          <a:lstStyle>
            <a:lvl1pPr algn="l">
              <a:defRPr>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496105" y="561070"/>
            <a:ext cx="8044656" cy="323507"/>
          </a:xfrm>
          <a:prstGeom prst="rect">
            <a:avLst/>
          </a:prstGeom>
        </p:spPr>
        <p:txBody>
          <a:bodyPr/>
          <a:lstStyle>
            <a:lvl1pPr marL="0" indent="0">
              <a:buFontTx/>
              <a:buNone/>
              <a:defRPr sz="1800">
                <a:solidFill>
                  <a:srgbClr val="008599"/>
                </a:solidFill>
                <a:latin typeface="Arial"/>
                <a:cs typeface="Arial"/>
              </a:defRPr>
            </a:lvl1pPr>
            <a:lvl2pPr marL="457124" indent="0">
              <a:buFontTx/>
              <a:buNone/>
              <a:defRPr>
                <a:solidFill>
                  <a:srgbClr val="646469"/>
                </a:solidFill>
                <a:latin typeface="Arial"/>
                <a:cs typeface="Arial"/>
              </a:defRPr>
            </a:lvl2pPr>
            <a:lvl3pPr marL="914249" indent="0">
              <a:buFontTx/>
              <a:buNone/>
              <a:defRPr>
                <a:solidFill>
                  <a:srgbClr val="646469"/>
                </a:solidFill>
                <a:latin typeface="Arial"/>
                <a:cs typeface="Arial"/>
              </a:defRPr>
            </a:lvl3pPr>
            <a:lvl4pPr marL="1371374" indent="0">
              <a:buFontTx/>
              <a:buNone/>
              <a:defRPr>
                <a:solidFill>
                  <a:srgbClr val="646469"/>
                </a:solidFill>
                <a:latin typeface="Arial"/>
                <a:cs typeface="Arial"/>
              </a:defRPr>
            </a:lvl4pPr>
            <a:lvl5pPr marL="1828498" indent="0">
              <a:buFontTx/>
              <a:buNone/>
              <a:defRPr>
                <a:solidFill>
                  <a:srgbClr val="646469"/>
                </a:solidFill>
                <a:latin typeface="Arial"/>
                <a:cs typeface="Arial"/>
              </a:defRPr>
            </a:lvl5pPr>
          </a:lstStyle>
          <a:p>
            <a:pPr lvl="0"/>
            <a:r>
              <a:rPr lang="en-US" dirty="0" smtClean="0"/>
              <a:t>Click to edit Master text styles</a:t>
            </a:r>
          </a:p>
        </p:txBody>
      </p:sp>
      <p:sp>
        <p:nvSpPr>
          <p:cNvPr id="34" name="Gray1"/>
          <p:cNvSpPr/>
          <p:nvPr userDrawn="1"/>
        </p:nvSpPr>
        <p:spPr>
          <a:xfrm>
            <a:off x="6324600" y="20827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114800" y="20827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91400" y="20827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ray2"/>
          <p:cNvSpPr/>
          <p:nvPr userDrawn="1"/>
        </p:nvSpPr>
        <p:spPr>
          <a:xfrm>
            <a:off x="6324600" y="26923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114800" y="26923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91400" y="26923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y3"/>
          <p:cNvSpPr/>
          <p:nvPr userDrawn="1"/>
        </p:nvSpPr>
        <p:spPr>
          <a:xfrm>
            <a:off x="6324600" y="33019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114800" y="33019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91400" y="33019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ray4"/>
          <p:cNvSpPr/>
          <p:nvPr userDrawn="1"/>
        </p:nvSpPr>
        <p:spPr>
          <a:xfrm>
            <a:off x="6324600" y="3911510"/>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114800" y="3911510"/>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91400" y="3911510"/>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ray4"/>
          <p:cNvSpPr/>
          <p:nvPr userDrawn="1"/>
        </p:nvSpPr>
        <p:spPr>
          <a:xfrm>
            <a:off x="6324600" y="4528638"/>
            <a:ext cx="1066800" cy="152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114800" y="4528638"/>
            <a:ext cx="2209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391400" y="4528638"/>
            <a:ext cx="1066800"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9045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Mission Bernal BG">
    <p:spTree>
      <p:nvGrpSpPr>
        <p:cNvPr id="1" name=""/>
        <p:cNvGrpSpPr/>
        <p:nvPr/>
      </p:nvGrpSpPr>
      <p:grpSpPr>
        <a:xfrm>
          <a:off x="0" y="0"/>
          <a:ext cx="0" cy="0"/>
          <a:chOff x="0" y="0"/>
          <a:chExt cx="0" cy="0"/>
        </a:xfrm>
      </p:grpSpPr>
      <p:pic>
        <p:nvPicPr>
          <p:cNvPr id="7" name="Picture 6" descr="Image 2_STL Cesar Chavez Overall View.jpg"/>
          <p:cNvPicPr>
            <a:picLocks noChangeAspect="1"/>
          </p:cNvPicPr>
          <p:nvPr userDrawn="1"/>
        </p:nvPicPr>
        <p:blipFill rotWithShape="1">
          <a:blip r:embed="rId2" cstate="print"/>
          <a:srcRect l="36963" t="53143" r="15644" b="14280"/>
          <a:stretch/>
        </p:blipFill>
        <p:spPr>
          <a:xfrm>
            <a:off x="0" y="0"/>
            <a:ext cx="9144000" cy="5143500"/>
          </a:xfrm>
          <a:prstGeom prst="rect">
            <a:avLst/>
          </a:prstGeom>
          <a:effectLst/>
        </p:spPr>
      </p:pic>
      <p:sp>
        <p:nvSpPr>
          <p:cNvPr id="9" name="White plate"/>
          <p:cNvSpPr/>
          <p:nvPr userDrawn="1"/>
        </p:nvSpPr>
        <p:spPr>
          <a:xfrm>
            <a:off x="0" y="0"/>
            <a:ext cx="9144845" cy="5145766"/>
          </a:xfrm>
          <a:prstGeom prst="rect">
            <a:avLst/>
          </a:prstGeom>
          <a:gradFill flip="none" rotWithShape="1">
            <a:gsLst>
              <a:gs pos="7000">
                <a:schemeClr val="accent1">
                  <a:lumMod val="5000"/>
                  <a:lumOff val="95000"/>
                </a:schemeClr>
              </a:gs>
              <a:gs pos="93000">
                <a:schemeClr val="bg1">
                  <a:alpha val="86000"/>
                </a:scheme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1282700"/>
            <a:ext cx="7886700" cy="2139950"/>
          </a:xfrm>
        </p:spPr>
        <p:txBody>
          <a:bodyPr anchor="b">
            <a:normAutofit/>
          </a:bodyPr>
          <a:lstStyle>
            <a:lvl1pPr>
              <a:defRPr sz="4400">
                <a:solidFill>
                  <a:srgbClr val="524F50"/>
                </a:solidFill>
                <a:latin typeface="Minion Pro" panose="02040503050306020203" pitchFamily="18"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3441700"/>
            <a:ext cx="7886700" cy="1125538"/>
          </a:xfrm>
        </p:spPr>
        <p:txBody>
          <a:bodyPr>
            <a:normAutofit/>
          </a:bodyPr>
          <a:lstStyle>
            <a:lvl1pPr marL="0" indent="0">
              <a:buNone/>
              <a:defRPr sz="2000">
                <a:solidFill>
                  <a:srgbClr val="00859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8210233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8906" y="-40192"/>
            <a:ext cx="9216200" cy="5185315"/>
          </a:xfrm>
          <a:prstGeom prst="rect">
            <a:avLst/>
          </a:prstGeom>
        </p:spPr>
      </p:pic>
    </p:spTree>
  </p:cSld>
  <p:clrMap bg1="lt1" tx1="dk1" bg2="lt2" tx2="dk2" accent1="accent1" accent2="accent2" accent3="accent3" accent4="accent4" accent5="accent5" accent6="accent6" hlink="hlink" folHlink="folHlink"/>
  <p:sldLayoutIdLst>
    <p:sldLayoutId id="2147483683" r:id="rId1"/>
    <p:sldLayoutId id="2147483701" r:id="rId2"/>
    <p:sldLayoutId id="2147483712" r:id="rId3"/>
    <p:sldLayoutId id="2147483709" r:id="rId4"/>
    <p:sldLayoutId id="2147483702" r:id="rId5"/>
    <p:sldLayoutId id="2147483703" r:id="rId6"/>
    <p:sldLayoutId id="2147483713" r:id="rId7"/>
    <p:sldLayoutId id="2147483715" r:id="rId8"/>
  </p:sldLayoutIdLst>
  <p:timing>
    <p:tnLst>
      <p:par>
        <p:cTn id="1" dur="indefinite" restart="never" nodeType="tmRoot"/>
      </p:par>
    </p:tnLst>
  </p:timing>
  <p:txStyles>
    <p:titleStyle>
      <a:lvl1pPr algn="ctr" defTabSz="914249" rtl="0" eaLnBrk="1" latinLnBrk="0" hangingPunct="1">
        <a:spcBef>
          <a:spcPct val="0"/>
        </a:spcBef>
        <a:buNone/>
        <a:defRPr sz="4400" kern="1200">
          <a:solidFill>
            <a:schemeClr val="tx1"/>
          </a:solidFill>
          <a:latin typeface="+mj-lt"/>
          <a:ea typeface="+mj-ea"/>
          <a:cs typeface="+mj-cs"/>
        </a:defRPr>
      </a:lvl1pPr>
    </p:titleStyle>
    <p:bodyStyle>
      <a:lvl1pPr marL="342844" indent="-342844" algn="l" defTabSz="91424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27" indent="-285703" algn="l" defTabSz="91424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11" indent="-228562" algn="l" defTabSz="91424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36"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60"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8"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7"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091188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0" r:id="rId3"/>
    <p:sldLayoutId id="2147483711"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1.jpg"/><Relationship Id="rId5" Type="http://schemas.openxmlformats.org/officeDocument/2006/relationships/image" Target="../media/image39.jp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jpe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Ameet Nanda, SA/VP</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890266"/>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FALL 2017</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401920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Key Dates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August 2018:</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September-October:</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Feb &amp; March 2019:</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March 2</a:t>
            </a:r>
            <a:r>
              <a:rPr lang="en-US" b="1" baseline="30000" dirty="0" smtClean="0">
                <a:solidFill>
                  <a:schemeClr val="tx1">
                    <a:lumMod val="65000"/>
                    <a:lumOff val="35000"/>
                  </a:schemeClr>
                </a:solidFill>
                <a:latin typeface="+mj-lt"/>
              </a:rPr>
              <a:t>nd</a:t>
            </a:r>
            <a:r>
              <a:rPr lang="en-US" b="1" dirty="0" smtClean="0">
                <a:solidFill>
                  <a:schemeClr val="tx1">
                    <a:lumMod val="65000"/>
                    <a:lumOff val="35000"/>
                  </a:schemeClr>
                </a:solidFill>
                <a:latin typeface="+mj-lt"/>
              </a:rPr>
              <a:t> &amp; 3</a:t>
            </a:r>
            <a:r>
              <a:rPr lang="en-US" b="1" baseline="30000" dirty="0" smtClean="0">
                <a:solidFill>
                  <a:schemeClr val="tx1">
                    <a:lumMod val="65000"/>
                    <a:lumOff val="35000"/>
                  </a:schemeClr>
                </a:solidFill>
                <a:latin typeface="+mj-lt"/>
              </a:rPr>
              <a:t>rd</a:t>
            </a:r>
            <a:r>
              <a:rPr lang="en-US" b="1" dirty="0" smtClean="0">
                <a:solidFill>
                  <a:schemeClr val="tx1">
                    <a:lumMod val="65000"/>
                    <a:lumOff val="35000"/>
                  </a:schemeClr>
                </a:solidFill>
                <a:latin typeface="+mj-lt"/>
              </a:rPr>
              <a:t>, 2019:</a:t>
            </a:r>
            <a:br>
              <a:rPr lang="en-US" b="1" dirty="0" smtClean="0">
                <a:solidFill>
                  <a:schemeClr val="tx1">
                    <a:lumMod val="65000"/>
                    <a:lumOff val="35000"/>
                  </a:schemeClr>
                </a:solidFill>
                <a:latin typeface="+mj-lt"/>
              </a:rPr>
            </a:br>
            <a:r>
              <a:rPr lang="en-US" dirty="0" smtClean="0"/>
              <a:t>Patient Move</a:t>
            </a:r>
          </a:p>
        </p:txBody>
      </p:sp>
      <p:sp>
        <p:nvSpPr>
          <p:cNvPr id="8" name="MB Loc"/>
          <p:cNvSpPr txBox="1"/>
          <p:nvPr/>
        </p:nvSpPr>
        <p:spPr>
          <a:xfrm>
            <a:off x="7038975" y="656906"/>
            <a:ext cx="3657600" cy="369332"/>
          </a:xfrm>
          <a:prstGeom prst="rect">
            <a:avLst/>
          </a:prstGeom>
          <a:noFill/>
        </p:spPr>
        <p:txBody>
          <a:bodyPr wrap="square" rtlCol="0">
            <a:spAutoFit/>
          </a:bodyPr>
          <a:lstStyle/>
          <a:p>
            <a:r>
              <a:rPr lang="en-US" sz="1800" dirty="0" smtClean="0">
                <a:solidFill>
                  <a:srgbClr val="524F50"/>
                </a:solidFill>
              </a:rPr>
              <a:t>Van Ness Campus</a:t>
            </a:r>
            <a:endParaRPr lang="en-US" sz="1800" dirty="0">
              <a:solidFill>
                <a:srgbClr val="524F50"/>
              </a:solidFill>
            </a:endParaRPr>
          </a:p>
        </p:txBody>
      </p:sp>
      <p:pic>
        <p:nvPicPr>
          <p:cNvPr id="7" name="VNC Pict"/>
          <p:cNvPicPr>
            <a:picLocks/>
          </p:cNvPicPr>
          <p:nvPr/>
        </p:nvPicPr>
        <p:blipFill>
          <a:blip r:embed="rId3">
            <a:extLst>
              <a:ext uri="{28A0092B-C50C-407E-A947-70E740481C1C}">
                <a14:useLocalDpi xmlns:a14="http://schemas.microsoft.com/office/drawing/2010/main" val="0"/>
              </a:ext>
            </a:extLst>
          </a:blip>
          <a:stretch>
            <a:fillRect/>
          </a:stretch>
        </p:blipFill>
        <p:spPr>
          <a:xfrm>
            <a:off x="-3826" y="571326"/>
            <a:ext cx="4683608" cy="3872105"/>
          </a:xfrm>
          <a:prstGeom prst="rect">
            <a:avLst/>
          </a:prstGeom>
        </p:spPr>
      </p:pic>
    </p:spTree>
    <p:extLst>
      <p:ext uri="{BB962C8B-B14F-4D97-AF65-F5344CB8AC3E}">
        <p14:creationId xmlns:p14="http://schemas.microsoft.com/office/powerpoint/2010/main" val="17709809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900" fill="hold"/>
                                        <p:tgtEl>
                                          <p:spTgt spid="7"/>
                                        </p:tgtEl>
                                        <p:attrNameLst>
                                          <p:attrName>ppt_x</p:attrName>
                                        </p:attrNameLst>
                                      </p:cBhvr>
                                      <p:tavLst>
                                        <p:tav tm="0">
                                          <p:val>
                                            <p:strVal val="1+#ppt_w/2"/>
                                          </p:val>
                                        </p:tav>
                                        <p:tav tm="100000">
                                          <p:val>
                                            <p:strVal val="#ppt_x"/>
                                          </p:val>
                                        </p:tav>
                                      </p:tavLst>
                                    </p:anim>
                                    <p:anim calcmode="lin" valueType="num">
                                      <p:cBhvr additive="base">
                                        <p:cTn id="17"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P"/>
          <p:cNvPicPr>
            <a:picLocks noChangeAspect="1"/>
          </p:cNvPicPr>
          <p:nvPr/>
        </p:nvPicPr>
        <p:blipFill rotWithShape="1">
          <a:blip r:embed="rId3">
            <a:lum bright="3000" contrast="-3000"/>
            <a:extLst>
              <a:ext uri="{28A0092B-C50C-407E-A947-70E740481C1C}">
                <a14:useLocalDpi xmlns:a14="http://schemas.microsoft.com/office/drawing/2010/main" val="0"/>
              </a:ext>
            </a:extLst>
          </a:blip>
          <a:srcRect t="2" b="-2"/>
          <a:stretch/>
        </p:blipFill>
        <p:spPr>
          <a:xfrm>
            <a:off x="1143" y="0"/>
            <a:ext cx="9141714" cy="5143500"/>
          </a:xfrm>
          <a:prstGeom prst="rect">
            <a:avLst/>
          </a:prstGeom>
        </p:spPr>
      </p:pic>
      <p:pic>
        <p:nvPicPr>
          <p:cNvPr id="7" name="LOC DOT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870" y="1595168"/>
            <a:ext cx="763791" cy="2758866"/>
          </a:xfrm>
          <a:prstGeom prst="rect">
            <a:avLst/>
          </a:prstGeom>
        </p:spPr>
      </p:pic>
      <p:pic>
        <p:nvPicPr>
          <p:cNvPr id="9" name="PAC 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15" y="955154"/>
            <a:ext cx="2432925" cy="1780362"/>
          </a:xfrm>
          <a:prstGeom prst="rect">
            <a:avLst/>
          </a:prstGeom>
        </p:spPr>
      </p:pic>
      <p:pic>
        <p:nvPicPr>
          <p:cNvPr id="11" name="Dav P"/>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366" y="3067859"/>
            <a:ext cx="2657475" cy="1793081"/>
          </a:xfrm>
          <a:prstGeom prst="rect">
            <a:avLst/>
          </a:prstGeom>
        </p:spPr>
      </p:pic>
      <p:pic>
        <p:nvPicPr>
          <p:cNvPr id="12" name="VN 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162" y="948096"/>
            <a:ext cx="3228975" cy="1793081"/>
          </a:xfrm>
          <a:prstGeom prst="rect">
            <a:avLst/>
          </a:prstGeom>
        </p:spPr>
      </p:pic>
      <p:pic>
        <p:nvPicPr>
          <p:cNvPr id="13" name="MB 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462" y="3051772"/>
            <a:ext cx="3058115" cy="1698201"/>
          </a:xfrm>
          <a:prstGeom prst="rect">
            <a:avLst/>
          </a:prstGeom>
        </p:spPr>
      </p:pic>
      <p:sp>
        <p:nvSpPr>
          <p:cNvPr id="15" name="VN Bed"/>
          <p:cNvSpPr txBox="1">
            <a:spLocks/>
          </p:cNvSpPr>
          <p:nvPr/>
        </p:nvSpPr>
        <p:spPr>
          <a:xfrm>
            <a:off x="4622661" y="1676336"/>
            <a:ext cx="1845516" cy="475337"/>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Van </a:t>
            </a:r>
            <a:r>
              <a:rPr lang="en-US" sz="2100" b="0" dirty="0" smtClean="0"/>
              <a:t>Ness</a:t>
            </a:r>
            <a:r>
              <a:rPr lang="en-US" sz="2400" b="0" dirty="0"/>
              <a:t/>
            </a:r>
            <a:br>
              <a:rPr lang="en-US" sz="2400" b="0" dirty="0"/>
            </a:br>
            <a:r>
              <a:rPr lang="en-US" sz="1200" cap="none" dirty="0">
                <a:latin typeface="+mn-lt"/>
              </a:rPr>
              <a:t>274 Acute </a:t>
            </a:r>
            <a:r>
              <a:rPr lang="en-US" sz="1200" cap="none" dirty="0" smtClean="0">
                <a:latin typeface="+mn-lt"/>
              </a:rPr>
              <a:t>Beds</a:t>
            </a:r>
          </a:p>
        </p:txBody>
      </p:sp>
      <p:sp>
        <p:nvSpPr>
          <p:cNvPr id="16" name="DAV Bed"/>
          <p:cNvSpPr txBox="1">
            <a:spLocks/>
          </p:cNvSpPr>
          <p:nvPr/>
        </p:nvSpPr>
        <p:spPr>
          <a:xfrm>
            <a:off x="2867140" y="3294004"/>
            <a:ext cx="1614824" cy="638740"/>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DAVIES</a:t>
            </a:r>
            <a:r>
              <a:rPr lang="en-US" sz="2400" dirty="0"/>
              <a:t/>
            </a:r>
            <a:br>
              <a:rPr lang="en-US" sz="2400" dirty="0"/>
            </a:br>
            <a:r>
              <a:rPr lang="en-US" sz="1200" cap="none" dirty="0" smtClean="0">
                <a:latin typeface="+mn-lt"/>
              </a:rPr>
              <a:t>125 Acute &amp; Rehab Beds</a:t>
            </a:r>
          </a:p>
        </p:txBody>
      </p:sp>
      <p:sp>
        <p:nvSpPr>
          <p:cNvPr id="17" name="MB Bed"/>
          <p:cNvSpPr txBox="1">
            <a:spLocks/>
          </p:cNvSpPr>
          <p:nvPr/>
        </p:nvSpPr>
        <p:spPr>
          <a:xfrm>
            <a:off x="4275123" y="4418803"/>
            <a:ext cx="2448210" cy="496355"/>
          </a:xfrm>
          <a:prstGeom prst="rect">
            <a:avLst/>
          </a:prstGeom>
          <a:solidFill>
            <a:srgbClr val="00AAA0">
              <a:alpha val="83922"/>
            </a:srgbClr>
          </a:solidFill>
        </p:spPr>
        <p:txBody>
          <a:bodyPr vert="horz" lIns="68580" tIns="34290" rIns="68580" bIns="34290" rtlCol="0" anchor="t">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a:t>Mission </a:t>
            </a:r>
            <a:r>
              <a:rPr lang="en-US" sz="2100" b="0" dirty="0" err="1"/>
              <a:t>bernal</a:t>
            </a:r>
            <a:r>
              <a:rPr lang="en-US" sz="2400" b="0" dirty="0"/>
              <a:t/>
            </a:r>
            <a:br>
              <a:rPr lang="en-US" sz="2400" b="0" dirty="0"/>
            </a:br>
            <a:r>
              <a:rPr lang="en-US" sz="1200" cap="none" dirty="0">
                <a:latin typeface="+mn-lt"/>
              </a:rPr>
              <a:t>120 Acute </a:t>
            </a:r>
            <a:r>
              <a:rPr lang="en-US" sz="1200" cap="none" dirty="0" smtClean="0">
                <a:latin typeface="+mn-lt"/>
              </a:rPr>
              <a:t>Beds</a:t>
            </a:r>
            <a:endParaRPr lang="en-US" sz="1350" dirty="0"/>
          </a:p>
        </p:txBody>
      </p:sp>
      <p:sp>
        <p:nvSpPr>
          <p:cNvPr id="2" name="PAC"/>
          <p:cNvSpPr>
            <a:spLocks noGrp="1"/>
          </p:cNvSpPr>
          <p:nvPr>
            <p:ph type="title"/>
          </p:nvPr>
        </p:nvSpPr>
        <p:spPr>
          <a:xfrm>
            <a:off x="2832026" y="1034038"/>
            <a:ext cx="2480044" cy="473127"/>
          </a:xfrm>
          <a:solidFill>
            <a:srgbClr val="00AAA0">
              <a:alpha val="83922"/>
            </a:srgbClr>
          </a:solidFill>
        </p:spPr>
        <p:txBody>
          <a:bodyPr>
            <a:normAutofit fontScale="90000"/>
          </a:bodyPr>
          <a:lstStyle/>
          <a:p>
            <a:pPr algn="ctr">
              <a:lnSpc>
                <a:spcPct val="80000"/>
              </a:lnSpc>
              <a:spcBef>
                <a:spcPts val="75"/>
              </a:spcBef>
            </a:pPr>
            <a:r>
              <a:rPr lang="en-US" sz="2100" dirty="0">
                <a:solidFill>
                  <a:schemeClr val="bg1"/>
                </a:solidFill>
              </a:rPr>
              <a:t>PACIFIC HEIGHTS</a:t>
            </a:r>
            <a:r>
              <a:rPr lang="en-US" dirty="0">
                <a:solidFill>
                  <a:schemeClr val="bg1"/>
                </a:solidFill>
              </a:rPr>
              <a:t/>
            </a:r>
            <a:br>
              <a:rPr lang="en-US" dirty="0">
                <a:solidFill>
                  <a:schemeClr val="bg1"/>
                </a:solidFill>
              </a:rPr>
            </a:br>
            <a:r>
              <a:rPr lang="en-US" sz="1300" b="1" dirty="0">
                <a:solidFill>
                  <a:schemeClr val="bg1"/>
                </a:solidFill>
                <a:latin typeface="+mn-lt"/>
              </a:rPr>
              <a:t>Outpatient Only</a:t>
            </a:r>
            <a:endParaRPr lang="en-US" sz="1300" b="1" dirty="0">
              <a:solidFill>
                <a:schemeClr val="bg1"/>
              </a:solidFill>
            </a:endParaRPr>
          </a:p>
        </p:txBody>
      </p:sp>
      <p:sp>
        <p:nvSpPr>
          <p:cNvPr id="14" name="Title 1"/>
          <p:cNvSpPr txBox="1">
            <a:spLocks/>
          </p:cNvSpPr>
          <p:nvPr/>
        </p:nvSpPr>
        <p:spPr>
          <a:xfrm>
            <a:off x="491646" y="-437784"/>
            <a:ext cx="8049116" cy="138092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rgbClr val="524F50"/>
                </a:solidFill>
                <a:latin typeface="Minion Pro" panose="02040503050306020203" pitchFamily="18" charset="0"/>
                <a:ea typeface="+mj-ea"/>
                <a:cs typeface="+mj-cs"/>
              </a:defRPr>
            </a:lvl1pPr>
          </a:lstStyle>
          <a:p>
            <a:pPr algn="ctr" fontAlgn="auto">
              <a:spcAft>
                <a:spcPts val="0"/>
              </a:spcAft>
            </a:pPr>
            <a:r>
              <a:rPr lang="en-US" dirty="0" smtClean="0"/>
              <a:t>CPMC</a:t>
            </a:r>
            <a:r>
              <a:rPr lang="en-US" b="1" dirty="0" smtClean="0"/>
              <a:t>2020</a:t>
            </a:r>
            <a:r>
              <a:rPr lang="en-US" dirty="0" smtClean="0"/>
              <a:t>: The Big Picture</a:t>
            </a:r>
            <a:endParaRPr lang="en-US" dirty="0"/>
          </a:p>
        </p:txBody>
      </p:sp>
      <p:sp>
        <p:nvSpPr>
          <p:cNvPr id="6" name="Dark Rect"/>
          <p:cNvSpPr/>
          <p:nvPr/>
        </p:nvSpPr>
        <p:spPr>
          <a:xfrm>
            <a:off x="0" y="0"/>
            <a:ext cx="9142857" cy="5143500"/>
          </a:xfrm>
          <a:prstGeom prst="rect">
            <a:avLst/>
          </a:prstGeom>
          <a:solidFill>
            <a:srgbClr val="000000">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otal Beds"/>
          <p:cNvSpPr txBox="1">
            <a:spLocks/>
          </p:cNvSpPr>
          <p:nvPr/>
        </p:nvSpPr>
        <p:spPr>
          <a:xfrm>
            <a:off x="2782390" y="2243888"/>
            <a:ext cx="3399147" cy="929412"/>
          </a:xfrm>
          <a:prstGeom prst="rect">
            <a:avLst/>
          </a:prstGeom>
          <a:solidFill>
            <a:srgbClr val="00AAA0">
              <a:alpha val="94118"/>
            </a:srgbClr>
          </a:solidFill>
          <a:effectLst>
            <a:outerShdw blurRad="965200" dir="5400000" sx="136000" sy="136000" algn="t" rotWithShape="0">
              <a:prstClr val="black">
                <a:alpha val="85000"/>
              </a:prstClr>
            </a:outerShdw>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4400" b="0" dirty="0" smtClean="0"/>
              <a:t>519 TOTAL </a:t>
            </a:r>
          </a:p>
          <a:p>
            <a:pPr algn="ctr">
              <a:lnSpc>
                <a:spcPct val="80000"/>
              </a:lnSpc>
              <a:spcBef>
                <a:spcPts val="75"/>
              </a:spcBef>
            </a:pPr>
            <a:r>
              <a:rPr lang="en-US" sz="2100" b="0" dirty="0" smtClean="0"/>
              <a:t>Licensed Acute BEDS</a:t>
            </a:r>
          </a:p>
        </p:txBody>
      </p:sp>
    </p:spTree>
    <p:extLst>
      <p:ext uri="{BB962C8B-B14F-4D97-AF65-F5344CB8AC3E}">
        <p14:creationId xmlns:p14="http://schemas.microsoft.com/office/powerpoint/2010/main" val="744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6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4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 grpId="0" animBg="1"/>
      <p:bldP spid="6"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 name="Straight Connector 8"/>
          <p:cNvCxnSpPr/>
          <p:nvPr/>
        </p:nvCxnSpPr>
        <p:spPr>
          <a:xfrm>
            <a:off x="2046130" y="5026017"/>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1928409" y="3702436"/>
            <a:ext cx="4253623" cy="1396005"/>
          </a:xfrm>
        </p:spPr>
        <p:txBody>
          <a:bodyPr>
            <a:normAutofit/>
          </a:bodyPr>
          <a:lstStyle/>
          <a:p>
            <a:r>
              <a:rPr lang="en-US" sz="4400" dirty="0" smtClean="0">
                <a:latin typeface="Minion Pro" panose="02040503050306020203" pitchFamily="18" charset="0"/>
              </a:rPr>
              <a:t>Mission Bernal </a:t>
            </a:r>
            <a:br>
              <a:rPr lang="en-US" sz="4400" dirty="0" smtClean="0">
                <a:latin typeface="Minion Pro" panose="02040503050306020203" pitchFamily="18" charset="0"/>
              </a:rPr>
            </a:br>
            <a:r>
              <a:rPr lang="en-US" sz="4400" dirty="0" err="1" smtClean="0">
                <a:latin typeface="Minion Pro" panose="02040503050306020203" pitchFamily="18" charset="0"/>
              </a:rPr>
              <a:t>Sevice</a:t>
            </a:r>
            <a:r>
              <a:rPr lang="en-US" sz="4400" dirty="0" smtClean="0">
                <a:latin typeface="Minion Pro" panose="02040503050306020203" pitchFamily="18" charset="0"/>
              </a:rPr>
              <a:t> Locations</a:t>
            </a:r>
            <a:endParaRPr lang="en-US" sz="8000" dirty="0">
              <a:latin typeface="Minion Pro" panose="02040503050306020203" pitchFamily="18"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181" t="5586" r="-37" b="3643"/>
          <a:stretch/>
        </p:blipFill>
        <p:spPr>
          <a:xfrm>
            <a:off x="1050203" y="54317"/>
            <a:ext cx="8093798" cy="3784350"/>
          </a:xfrm>
          <a:prstGeom prst="rect">
            <a:avLst/>
          </a:prstGeom>
        </p:spPr>
      </p:pic>
    </p:spTree>
    <p:extLst>
      <p:ext uri="{BB962C8B-B14F-4D97-AF65-F5344CB8AC3E}">
        <p14:creationId xmlns:p14="http://schemas.microsoft.com/office/powerpoint/2010/main" val="777193645"/>
      </p:ext>
    </p:extLst>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475" b="5060"/>
          <a:stretch/>
        </p:blipFill>
        <p:spPr>
          <a:xfrm>
            <a:off x="0" y="-13583"/>
            <a:ext cx="9144000" cy="5212080"/>
          </a:xfrm>
          <a:prstGeom prst="rect">
            <a:avLst/>
          </a:prstGeom>
        </p:spPr>
      </p:pic>
      <p:sp>
        <p:nvSpPr>
          <p:cNvPr id="4" name="Rectangle 3"/>
          <p:cNvSpPr/>
          <p:nvPr/>
        </p:nvSpPr>
        <p:spPr>
          <a:xfrm>
            <a:off x="0" y="-22995"/>
            <a:ext cx="9144000" cy="700728"/>
          </a:xfrm>
          <a:prstGeom prst="rect">
            <a:avLst/>
          </a:prstGeom>
          <a:solidFill>
            <a:srgbClr val="00605B">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142639" y="-22995"/>
            <a:ext cx="9001361" cy="700728"/>
          </a:xfrm>
          <a:noFill/>
        </p:spPr>
        <p:txBody>
          <a:bodyPr>
            <a:normAutofit/>
          </a:bodyPr>
          <a:lstStyle/>
          <a:p>
            <a:r>
              <a:rPr lang="en-US" sz="4400" dirty="0" smtClean="0">
                <a:solidFill>
                  <a:schemeClr val="bg1"/>
                </a:solidFill>
                <a:latin typeface="Minion Pro" panose="02040503050306020203" pitchFamily="18" charset="0"/>
              </a:rPr>
              <a:t>Mission Bernal </a:t>
            </a:r>
            <a:r>
              <a:rPr lang="en-US" sz="4400" dirty="0" err="1" smtClean="0">
                <a:solidFill>
                  <a:schemeClr val="bg1"/>
                </a:solidFill>
                <a:latin typeface="Minion Pro" panose="02040503050306020203" pitchFamily="18" charset="0"/>
              </a:rPr>
              <a:t>Sevice</a:t>
            </a:r>
            <a:r>
              <a:rPr lang="en-US" sz="4400" dirty="0" smtClean="0">
                <a:solidFill>
                  <a:schemeClr val="bg1"/>
                </a:solidFill>
                <a:latin typeface="Minion Pro" panose="02040503050306020203" pitchFamily="18" charset="0"/>
              </a:rPr>
              <a:t> Locations</a:t>
            </a:r>
            <a:endParaRPr lang="en-US" sz="8000" dirty="0">
              <a:solidFill>
                <a:schemeClr val="bg1"/>
              </a:solidFill>
              <a:latin typeface="Minion Pro" panose="02040503050306020203" pitchFamily="18" charset="0"/>
            </a:endParaRPr>
          </a:p>
        </p:txBody>
      </p:sp>
    </p:spTree>
    <p:extLst>
      <p:ext uri="{BB962C8B-B14F-4D97-AF65-F5344CB8AC3E}">
        <p14:creationId xmlns:p14="http://schemas.microsoft.com/office/powerpoint/2010/main" val="3068758732"/>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9" y="2"/>
            <a:ext cx="9141712" cy="5143498"/>
          </a:xfrm>
          <a:prstGeom prst="rect">
            <a:avLst/>
          </a:prstGeom>
        </p:spPr>
      </p:pic>
      <p:sp>
        <p:nvSpPr>
          <p:cNvPr id="3" name="Title 2"/>
          <p:cNvSpPr>
            <a:spLocks noGrp="1"/>
          </p:cNvSpPr>
          <p:nvPr>
            <p:ph type="title"/>
          </p:nvPr>
        </p:nvSpPr>
        <p:spPr>
          <a:xfrm>
            <a:off x="299544" y="3166457"/>
            <a:ext cx="1014425" cy="484863"/>
          </a:xfrm>
        </p:spPr>
        <p:txBody>
          <a:bodyPr/>
          <a:lstStyle/>
          <a:p>
            <a:r>
              <a:rPr lang="en-US" sz="1600" dirty="0" smtClean="0"/>
              <a:t>27</a:t>
            </a:r>
            <a:r>
              <a:rPr lang="en-US" sz="1600" baseline="30000" dirty="0" smtClean="0"/>
              <a:t>th</a:t>
            </a:r>
            <a:r>
              <a:rPr lang="en-US" sz="1600" dirty="0" smtClean="0"/>
              <a:t> Street</a:t>
            </a:r>
            <a:endParaRPr lang="en-US" sz="1600" dirty="0"/>
          </a:p>
        </p:txBody>
      </p:sp>
      <p:sp>
        <p:nvSpPr>
          <p:cNvPr id="5" name="Title 2"/>
          <p:cNvSpPr txBox="1">
            <a:spLocks/>
          </p:cNvSpPr>
          <p:nvPr/>
        </p:nvSpPr>
        <p:spPr>
          <a:xfrm>
            <a:off x="8133611" y="3235806"/>
            <a:ext cx="977735" cy="852799"/>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1600" dirty="0" smtClean="0"/>
              <a:t>Cesar</a:t>
            </a:r>
          </a:p>
          <a:p>
            <a:pPr fontAlgn="auto">
              <a:spcAft>
                <a:spcPts val="0"/>
              </a:spcAft>
            </a:pPr>
            <a:r>
              <a:rPr lang="en-US" sz="1600" dirty="0" smtClean="0"/>
              <a:t>Chavez</a:t>
            </a:r>
            <a:endParaRPr lang="en-US" sz="1600" dirty="0"/>
          </a:p>
        </p:txBody>
      </p:sp>
      <p:sp>
        <p:nvSpPr>
          <p:cNvPr id="6" name="TextBox 5"/>
          <p:cNvSpPr txBox="1"/>
          <p:nvPr/>
        </p:nvSpPr>
        <p:spPr>
          <a:xfrm>
            <a:off x="1614791" y="4299626"/>
            <a:ext cx="6264613" cy="338554"/>
          </a:xfrm>
          <a:prstGeom prst="rect">
            <a:avLst/>
          </a:prstGeom>
          <a:noFill/>
        </p:spPr>
        <p:txBody>
          <a:bodyPr wrap="square" rtlCol="0">
            <a:spAutoFit/>
          </a:bodyPr>
          <a:lstStyle/>
          <a:p>
            <a:r>
              <a:rPr lang="en-US" b="1" dirty="0">
                <a:solidFill>
                  <a:schemeClr val="bg1"/>
                </a:solidFill>
              </a:rPr>
              <a:t>Go to CPMC2020.org for Virtual </a:t>
            </a:r>
            <a:r>
              <a:rPr lang="en-US" b="1" dirty="0" smtClean="0">
                <a:solidFill>
                  <a:schemeClr val="bg1"/>
                </a:solidFill>
              </a:rPr>
              <a:t>Reality Views of Departments</a:t>
            </a:r>
            <a:endParaRPr lang="en-US" b="1" dirty="0">
              <a:solidFill>
                <a:schemeClr val="bg1"/>
              </a:solidFill>
            </a:endParaRPr>
          </a:p>
        </p:txBody>
      </p:sp>
    </p:spTree>
    <p:extLst>
      <p:ext uri="{BB962C8B-B14F-4D97-AF65-F5344CB8AC3E}">
        <p14:creationId xmlns:p14="http://schemas.microsoft.com/office/powerpoint/2010/main" val="23503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735209"/>
            <a:ext cx="8164073" cy="865204"/>
          </a:xfrm>
          <a:prstGeom prst="rect">
            <a:avLst/>
          </a:prstGeom>
          <a:noFill/>
        </p:spPr>
        <p:txBody>
          <a:bodyPr wrap="square" lIns="91425" tIns="45712" rIns="91425" bIns="45712" numCol="2" spcCol="274320" rtlCol="0">
            <a:noAutofit/>
          </a:bodyPr>
          <a:lstStyle/>
          <a:p>
            <a:r>
              <a:rPr lang="en-US" dirty="0" smtClean="0">
                <a:solidFill>
                  <a:srgbClr val="524F50"/>
                </a:solidFill>
              </a:rPr>
              <a:t>ENT</a:t>
            </a:r>
            <a:endParaRPr lang="en-US" dirty="0">
              <a:solidFill>
                <a:srgbClr val="524F50"/>
              </a:solidFill>
            </a:endParaRPr>
          </a:p>
          <a:p>
            <a:r>
              <a:rPr lang="en-US" dirty="0" smtClean="0">
                <a:solidFill>
                  <a:srgbClr val="524F50"/>
                </a:solidFill>
              </a:rPr>
              <a:t>General &amp; Vascular Surgery</a:t>
            </a:r>
            <a:endParaRPr lang="en-US" dirty="0">
              <a:solidFill>
                <a:srgbClr val="524F50"/>
              </a:solidFill>
            </a:endParaRPr>
          </a:p>
          <a:p>
            <a:r>
              <a:rPr lang="en-US" dirty="0">
                <a:solidFill>
                  <a:srgbClr val="524F50"/>
                </a:solidFill>
              </a:rPr>
              <a:t>Gynecology</a:t>
            </a:r>
          </a:p>
          <a:p>
            <a:r>
              <a:rPr lang="en-US" dirty="0" smtClean="0">
                <a:solidFill>
                  <a:srgbClr val="524F50"/>
                </a:solidFill>
              </a:rPr>
              <a:t>Ophthalmology</a:t>
            </a:r>
          </a:p>
          <a:p>
            <a:r>
              <a:rPr lang="en-US" dirty="0" smtClean="0">
                <a:solidFill>
                  <a:srgbClr val="524F50"/>
                </a:solidFill>
              </a:rPr>
              <a:t>Orthopedics</a:t>
            </a:r>
          </a:p>
          <a:p>
            <a:r>
              <a:rPr lang="en-US" dirty="0" smtClean="0">
                <a:solidFill>
                  <a:srgbClr val="524F50"/>
                </a:solidFill>
              </a:rPr>
              <a:t>Urology</a:t>
            </a:r>
            <a:endParaRPr lang="en-US" dirty="0">
              <a:solidFill>
                <a:srgbClr val="524F50"/>
              </a:solidFill>
            </a:endParaRP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a:t>Mission </a:t>
            </a:r>
            <a:r>
              <a:rPr lang="en-US" dirty="0" smtClean="0"/>
              <a:t>Bernal: Services I</a:t>
            </a:r>
            <a:endParaRPr lang="en-US"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a:solidFill>
                  <a:srgbClr val="008599"/>
                </a:solidFill>
              </a:rPr>
              <a:t>Medical Services</a:t>
            </a:r>
          </a:p>
          <a:p>
            <a:endParaRPr lang="en-US" dirty="0"/>
          </a:p>
        </p:txBody>
      </p:sp>
      <p:sp>
        <p:nvSpPr>
          <p:cNvPr id="10" name="TextBox 9"/>
          <p:cNvSpPr txBox="1"/>
          <p:nvPr/>
        </p:nvSpPr>
        <p:spPr>
          <a:xfrm>
            <a:off x="652549" y="2375421"/>
            <a:ext cx="4492978" cy="371077"/>
          </a:xfrm>
          <a:prstGeom prst="rect">
            <a:avLst/>
          </a:prstGeom>
          <a:noFill/>
        </p:spPr>
        <p:txBody>
          <a:bodyPr wrap="square" rtlCol="0">
            <a:noAutofit/>
          </a:bodyPr>
          <a:lstStyle/>
          <a:p>
            <a:r>
              <a:rPr lang="en-US" sz="2400" dirty="0" smtClean="0">
                <a:solidFill>
                  <a:srgbClr val="008599"/>
                </a:solidFill>
              </a:rPr>
              <a:t>Surgical </a:t>
            </a:r>
            <a:r>
              <a:rPr lang="en-US" sz="2400" dirty="0">
                <a:solidFill>
                  <a:srgbClr val="008599"/>
                </a:solidFill>
              </a:rPr>
              <a:t>Services</a:t>
            </a:r>
          </a:p>
          <a:p>
            <a:endParaRPr lang="en-US" dirty="0"/>
          </a:p>
        </p:txBody>
      </p:sp>
      <p:sp>
        <p:nvSpPr>
          <p:cNvPr id="8" name="TextBox 7"/>
          <p:cNvSpPr txBox="1"/>
          <p:nvPr/>
        </p:nvSpPr>
        <p:spPr>
          <a:xfrm>
            <a:off x="652549" y="3980478"/>
            <a:ext cx="4492978" cy="371077"/>
          </a:xfrm>
          <a:prstGeom prst="rect">
            <a:avLst/>
          </a:prstGeom>
          <a:noFill/>
        </p:spPr>
        <p:txBody>
          <a:bodyPr wrap="square" rtlCol="0">
            <a:noAutofit/>
          </a:bodyPr>
          <a:lstStyle/>
          <a:p>
            <a:r>
              <a:rPr lang="en-US" sz="2400" dirty="0" smtClean="0">
                <a:solidFill>
                  <a:srgbClr val="008599"/>
                </a:solidFill>
              </a:rPr>
              <a:t>Obstetrics</a:t>
            </a:r>
            <a:endParaRPr lang="en-US" dirty="0"/>
          </a:p>
        </p:txBody>
      </p:sp>
      <p:sp>
        <p:nvSpPr>
          <p:cNvPr id="11" name="MBS Text"/>
          <p:cNvSpPr txBox="1"/>
          <p:nvPr/>
        </p:nvSpPr>
        <p:spPr>
          <a:xfrm>
            <a:off x="652549" y="1427388"/>
            <a:ext cx="8164073" cy="547328"/>
          </a:xfrm>
          <a:prstGeom prst="rect">
            <a:avLst/>
          </a:prstGeom>
          <a:noFill/>
        </p:spPr>
        <p:txBody>
          <a:bodyPr wrap="square" lIns="91425" tIns="45712" rIns="91425" bIns="45712" numCol="2" spcCol="274320" rtlCol="0">
            <a:noAutofit/>
          </a:bodyPr>
          <a:lstStyle/>
          <a:p>
            <a:r>
              <a:rPr lang="en-US" dirty="0" smtClean="0">
                <a:solidFill>
                  <a:srgbClr val="524F50"/>
                </a:solidFill>
              </a:rPr>
              <a:t>Critical Care</a:t>
            </a:r>
            <a:endParaRPr lang="en-US" dirty="0">
              <a:solidFill>
                <a:srgbClr val="524F50"/>
              </a:solidFill>
            </a:endParaRPr>
          </a:p>
          <a:p>
            <a:r>
              <a:rPr lang="en-US" dirty="0" smtClean="0">
                <a:solidFill>
                  <a:srgbClr val="524F50"/>
                </a:solidFill>
              </a:rPr>
              <a:t>General </a:t>
            </a:r>
            <a:r>
              <a:rPr lang="en-US" dirty="0">
                <a:solidFill>
                  <a:srgbClr val="524F50"/>
                </a:solidFill>
              </a:rPr>
              <a:t>Medicine</a:t>
            </a:r>
          </a:p>
          <a:p>
            <a:r>
              <a:rPr lang="en-US" dirty="0">
                <a:solidFill>
                  <a:srgbClr val="524F50"/>
                </a:solidFill>
              </a:rPr>
              <a:t>Geriatrics </a:t>
            </a:r>
            <a:endParaRPr lang="en-US" dirty="0" smtClean="0">
              <a:solidFill>
                <a:srgbClr val="524F50"/>
              </a:solidFill>
            </a:endParaRPr>
          </a:p>
          <a:p>
            <a:r>
              <a:rPr lang="en-US" dirty="0" smtClean="0">
                <a:solidFill>
                  <a:srgbClr val="524F50"/>
                </a:solidFill>
              </a:rPr>
              <a:t>Medical Sub-Specialties</a:t>
            </a:r>
            <a:endParaRPr lang="en-US" sz="2400" dirty="0">
              <a:solidFill>
                <a:srgbClr val="524F50"/>
              </a:solidFill>
            </a:endParaRPr>
          </a:p>
        </p:txBody>
      </p:sp>
    </p:spTree>
    <p:extLst>
      <p:ext uri="{BB962C8B-B14F-4D97-AF65-F5344CB8AC3E}">
        <p14:creationId xmlns:p14="http://schemas.microsoft.com/office/powerpoint/2010/main" val="2193392966"/>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BS Text"/>
          <p:cNvSpPr txBox="1"/>
          <p:nvPr/>
        </p:nvSpPr>
        <p:spPr>
          <a:xfrm>
            <a:off x="652549" y="3290050"/>
            <a:ext cx="8164073" cy="920703"/>
          </a:xfrm>
          <a:prstGeom prst="rect">
            <a:avLst/>
          </a:prstGeom>
          <a:noFill/>
        </p:spPr>
        <p:txBody>
          <a:bodyPr wrap="square" lIns="91425" tIns="45712" rIns="91425" bIns="45712" numCol="3" spcCol="274320" rtlCol="0">
            <a:noAutofit/>
          </a:bodyPr>
          <a:lstStyle/>
          <a:p>
            <a:r>
              <a:rPr lang="en-US" dirty="0">
                <a:solidFill>
                  <a:srgbClr val="524F50"/>
                </a:solidFill>
              </a:rPr>
              <a:t>Admin</a:t>
            </a:r>
          </a:p>
          <a:p>
            <a:r>
              <a:rPr lang="en-US" dirty="0">
                <a:solidFill>
                  <a:srgbClr val="524F50"/>
                </a:solidFill>
              </a:rPr>
              <a:t>Care Coordination</a:t>
            </a:r>
          </a:p>
          <a:p>
            <a:r>
              <a:rPr lang="en-US" dirty="0">
                <a:solidFill>
                  <a:srgbClr val="524F50"/>
                </a:solidFill>
              </a:rPr>
              <a:t>Clinical Research</a:t>
            </a:r>
          </a:p>
          <a:p>
            <a:r>
              <a:rPr lang="en-US" dirty="0">
                <a:solidFill>
                  <a:srgbClr val="524F50"/>
                </a:solidFill>
              </a:rPr>
              <a:t>Engineering</a:t>
            </a:r>
          </a:p>
          <a:p>
            <a:r>
              <a:rPr lang="en-US" dirty="0">
                <a:solidFill>
                  <a:srgbClr val="524F50"/>
                </a:solidFill>
              </a:rPr>
              <a:t>EVS Offices</a:t>
            </a:r>
          </a:p>
          <a:p>
            <a:r>
              <a:rPr lang="en-US" dirty="0">
                <a:solidFill>
                  <a:srgbClr val="524F50"/>
                </a:solidFill>
              </a:rPr>
              <a:t>Info </a:t>
            </a:r>
            <a:r>
              <a:rPr lang="en-US" dirty="0" smtClean="0">
                <a:solidFill>
                  <a:srgbClr val="524F50"/>
                </a:solidFill>
              </a:rPr>
              <a:t>Services</a:t>
            </a:r>
            <a:endParaRPr lang="en-US" dirty="0">
              <a:solidFill>
                <a:srgbClr val="524F50"/>
              </a:solidFill>
            </a:endParaRPr>
          </a:p>
          <a:p>
            <a:r>
              <a:rPr lang="en-US" dirty="0">
                <a:solidFill>
                  <a:srgbClr val="524F50"/>
                </a:solidFill>
              </a:rPr>
              <a:t>Interpreter Services</a:t>
            </a:r>
          </a:p>
          <a:p>
            <a:r>
              <a:rPr lang="en-US" dirty="0" smtClean="0">
                <a:solidFill>
                  <a:srgbClr val="524F50"/>
                </a:solidFill>
              </a:rPr>
              <a:t>Pharmacy</a:t>
            </a:r>
          </a:p>
          <a:p>
            <a:r>
              <a:rPr lang="en-US" dirty="0" smtClean="0">
                <a:solidFill>
                  <a:srgbClr val="524F50"/>
                </a:solidFill>
              </a:rPr>
              <a:t>Scheduling</a:t>
            </a:r>
            <a:endParaRPr lang="en-US" dirty="0">
              <a:solidFill>
                <a:srgbClr val="524F50"/>
              </a:solidFill>
            </a:endParaRPr>
          </a:p>
          <a:p>
            <a:r>
              <a:rPr lang="en-US" dirty="0">
                <a:solidFill>
                  <a:srgbClr val="524F50"/>
                </a:solidFill>
              </a:rPr>
              <a:t>Volunteer Office</a:t>
            </a:r>
          </a:p>
        </p:txBody>
      </p:sp>
      <p:cxnSp>
        <p:nvCxnSpPr>
          <p:cNvPr id="9" name="Straight Connector 8"/>
          <p:cNvCxnSpPr/>
          <p:nvPr/>
        </p:nvCxnSpPr>
        <p:spPr>
          <a:xfrm>
            <a:off x="586394" y="902645"/>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8" y="299982"/>
            <a:ext cx="7886700" cy="709667"/>
          </a:xfrm>
        </p:spPr>
        <p:txBody>
          <a:bodyPr>
            <a:normAutofit/>
          </a:bodyPr>
          <a:lstStyle/>
          <a:p>
            <a:r>
              <a:rPr lang="en-US" dirty="0" smtClean="0"/>
              <a:t>Mission Bernal: Services II</a:t>
            </a:r>
            <a:endParaRPr lang="en-US" dirty="0"/>
          </a:p>
        </p:txBody>
      </p:sp>
      <p:sp>
        <p:nvSpPr>
          <p:cNvPr id="2" name="TextBox 1"/>
          <p:cNvSpPr txBox="1"/>
          <p:nvPr/>
        </p:nvSpPr>
        <p:spPr>
          <a:xfrm>
            <a:off x="652549" y="2922419"/>
            <a:ext cx="5477318" cy="377416"/>
          </a:xfrm>
          <a:prstGeom prst="rect">
            <a:avLst/>
          </a:prstGeom>
          <a:noFill/>
        </p:spPr>
        <p:txBody>
          <a:bodyPr wrap="square" rtlCol="0">
            <a:noAutofit/>
          </a:bodyPr>
          <a:lstStyle/>
          <a:p>
            <a:r>
              <a:rPr lang="en-US" sz="2400" dirty="0" smtClean="0">
                <a:solidFill>
                  <a:srgbClr val="008599"/>
                </a:solidFill>
              </a:rPr>
              <a:t>Support/Admin Services</a:t>
            </a:r>
            <a:endParaRPr lang="en-US" dirty="0"/>
          </a:p>
        </p:txBody>
      </p:sp>
      <p:sp>
        <p:nvSpPr>
          <p:cNvPr id="12" name="MBS Text"/>
          <p:cNvSpPr txBox="1"/>
          <p:nvPr/>
        </p:nvSpPr>
        <p:spPr>
          <a:xfrm>
            <a:off x="652548" y="1403109"/>
            <a:ext cx="8164074" cy="1217192"/>
          </a:xfrm>
          <a:prstGeom prst="rect">
            <a:avLst/>
          </a:prstGeom>
          <a:noFill/>
        </p:spPr>
        <p:txBody>
          <a:bodyPr wrap="square" lIns="91425" tIns="45712" rIns="91425" bIns="45712" numCol="3" spcCol="274320" rtlCol="0">
            <a:noAutofit/>
          </a:bodyPr>
          <a:lstStyle/>
          <a:p>
            <a:r>
              <a:rPr lang="en-US" dirty="0" smtClean="0">
                <a:solidFill>
                  <a:srgbClr val="524F50"/>
                </a:solidFill>
              </a:rPr>
              <a:t>Emergency </a:t>
            </a:r>
          </a:p>
          <a:p>
            <a:r>
              <a:rPr lang="en-US" dirty="0" smtClean="0">
                <a:solidFill>
                  <a:srgbClr val="524F50"/>
                </a:solidFill>
              </a:rPr>
              <a:t>Antepartum Testing </a:t>
            </a:r>
          </a:p>
          <a:p>
            <a:r>
              <a:rPr lang="en-US" dirty="0" smtClean="0">
                <a:solidFill>
                  <a:srgbClr val="524F50"/>
                </a:solidFill>
              </a:rPr>
              <a:t>Breast Health</a:t>
            </a:r>
          </a:p>
          <a:p>
            <a:r>
              <a:rPr lang="en-US" dirty="0" smtClean="0">
                <a:solidFill>
                  <a:srgbClr val="524F50"/>
                </a:solidFill>
              </a:rPr>
              <a:t>Cardiac Rehab</a:t>
            </a:r>
          </a:p>
          <a:p>
            <a:r>
              <a:rPr lang="en-US" dirty="0" smtClean="0">
                <a:solidFill>
                  <a:srgbClr val="524F50"/>
                </a:solidFill>
              </a:rPr>
              <a:t>Chapel</a:t>
            </a:r>
          </a:p>
          <a:p>
            <a:r>
              <a:rPr lang="en-US" dirty="0" smtClean="0">
                <a:solidFill>
                  <a:srgbClr val="524F50"/>
                </a:solidFill>
              </a:rPr>
              <a:t>Diabetes Center</a:t>
            </a:r>
          </a:p>
          <a:p>
            <a:r>
              <a:rPr lang="en-US" dirty="0" smtClean="0">
                <a:solidFill>
                  <a:srgbClr val="524F50"/>
                </a:solidFill>
              </a:rPr>
              <a:t>Non-Invasive Cardiology </a:t>
            </a:r>
          </a:p>
          <a:p>
            <a:r>
              <a:rPr lang="en-US" dirty="0" smtClean="0">
                <a:solidFill>
                  <a:srgbClr val="524F50"/>
                </a:solidFill>
              </a:rPr>
              <a:t>Lab/Pathology</a:t>
            </a:r>
          </a:p>
          <a:p>
            <a:r>
              <a:rPr lang="en-US" dirty="0" smtClean="0">
                <a:solidFill>
                  <a:srgbClr val="524F50"/>
                </a:solidFill>
              </a:rPr>
              <a:t>Newborn Connections</a:t>
            </a:r>
          </a:p>
          <a:p>
            <a:r>
              <a:rPr lang="en-US" dirty="0" smtClean="0">
                <a:solidFill>
                  <a:srgbClr val="524F50"/>
                </a:solidFill>
              </a:rPr>
              <a:t>Pulmonary Function Lab</a:t>
            </a:r>
          </a:p>
          <a:p>
            <a:r>
              <a:rPr lang="en-US" dirty="0">
                <a:solidFill>
                  <a:srgbClr val="524F50"/>
                </a:solidFill>
              </a:rPr>
              <a:t>Pulmonary Rehab</a:t>
            </a:r>
          </a:p>
          <a:p>
            <a:r>
              <a:rPr lang="en-US" dirty="0" smtClean="0">
                <a:solidFill>
                  <a:srgbClr val="524F50"/>
                </a:solidFill>
              </a:rPr>
              <a:t>Specialty Clinic &amp; HCC</a:t>
            </a:r>
            <a:endParaRPr lang="en-US" dirty="0">
              <a:solidFill>
                <a:srgbClr val="524F50"/>
              </a:solidFill>
            </a:endParaRPr>
          </a:p>
          <a:p>
            <a:r>
              <a:rPr lang="en-US" dirty="0" smtClean="0">
                <a:solidFill>
                  <a:srgbClr val="524F50"/>
                </a:solidFill>
              </a:rPr>
              <a:t>Radiology</a:t>
            </a:r>
            <a:endParaRPr lang="en-US" dirty="0">
              <a:solidFill>
                <a:srgbClr val="524F50"/>
              </a:solidFill>
            </a:endParaRPr>
          </a:p>
        </p:txBody>
      </p:sp>
      <p:sp>
        <p:nvSpPr>
          <p:cNvPr id="14" name="TextBox 13"/>
          <p:cNvSpPr txBox="1"/>
          <p:nvPr/>
        </p:nvSpPr>
        <p:spPr>
          <a:xfrm>
            <a:off x="652549" y="1037178"/>
            <a:ext cx="7204518" cy="371077"/>
          </a:xfrm>
          <a:prstGeom prst="rect">
            <a:avLst/>
          </a:prstGeom>
          <a:noFill/>
        </p:spPr>
        <p:txBody>
          <a:bodyPr wrap="square" rtlCol="0">
            <a:noAutofit/>
          </a:bodyPr>
          <a:lstStyle/>
          <a:p>
            <a:r>
              <a:rPr lang="en-US" sz="2400" dirty="0">
                <a:solidFill>
                  <a:srgbClr val="008599"/>
                </a:solidFill>
              </a:rPr>
              <a:t>Additional Patient </a:t>
            </a:r>
            <a:r>
              <a:rPr lang="en-US" sz="2400" dirty="0" smtClean="0">
                <a:solidFill>
                  <a:srgbClr val="008599"/>
                </a:solidFill>
              </a:rPr>
              <a:t>Services</a:t>
            </a:r>
            <a:endParaRPr lang="en-US" sz="2400" dirty="0">
              <a:solidFill>
                <a:srgbClr val="008599"/>
              </a:solidFill>
            </a:endParaRPr>
          </a:p>
        </p:txBody>
      </p:sp>
    </p:spTree>
    <p:extLst>
      <p:ext uri="{BB962C8B-B14F-4D97-AF65-F5344CB8AC3E}">
        <p14:creationId xmlns:p14="http://schemas.microsoft.com/office/powerpoint/2010/main" val="2651681050"/>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t="18475" b="5060"/>
          <a:stretch/>
        </p:blipFill>
        <p:spPr>
          <a:xfrm>
            <a:off x="0" y="-35931"/>
            <a:ext cx="9144000" cy="5212080"/>
          </a:xfrm>
          <a:prstGeom prst="rect">
            <a:avLst/>
          </a:prstGeom>
        </p:spPr>
      </p:pic>
      <p:sp>
        <p:nvSpPr>
          <p:cNvPr id="10" name="Text Box 3"/>
          <p:cNvSpPr txBox="1">
            <a:spLocks noChangeArrowheads="1"/>
          </p:cNvSpPr>
          <p:nvPr/>
        </p:nvSpPr>
        <p:spPr bwMode="auto">
          <a:xfrm>
            <a:off x="3229583" y="4003252"/>
            <a:ext cx="1587432"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Plaza Courtyard</a:t>
            </a:r>
          </a:p>
        </p:txBody>
      </p:sp>
      <p:sp>
        <p:nvSpPr>
          <p:cNvPr id="11" name="Text Box 3"/>
          <p:cNvSpPr txBox="1">
            <a:spLocks noChangeArrowheads="1"/>
          </p:cNvSpPr>
          <p:nvPr/>
        </p:nvSpPr>
        <p:spPr bwMode="auto">
          <a:xfrm>
            <a:off x="6777318" y="4590172"/>
            <a:ext cx="1600742"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b="1" dirty="0">
                <a:solidFill>
                  <a:schemeClr val="bg1"/>
                </a:solidFill>
                <a:latin typeface="+mn-lt"/>
              </a:rPr>
              <a:t>Entrance L1 </a:t>
            </a:r>
          </a:p>
          <a:p>
            <a:pPr algn="ctr" defTabSz="685919">
              <a:defRPr/>
            </a:pPr>
            <a:r>
              <a:rPr lang="en-US" dirty="0">
                <a:solidFill>
                  <a:schemeClr val="bg1"/>
                </a:solidFill>
                <a:latin typeface="+mn-lt"/>
              </a:rPr>
              <a:t>(Cesar Chavez)</a:t>
            </a:r>
          </a:p>
        </p:txBody>
      </p:sp>
      <p:sp>
        <p:nvSpPr>
          <p:cNvPr id="12" name="Text Box 3"/>
          <p:cNvSpPr txBox="1">
            <a:spLocks noChangeArrowheads="1"/>
          </p:cNvSpPr>
          <p:nvPr/>
        </p:nvSpPr>
        <p:spPr bwMode="auto">
          <a:xfrm>
            <a:off x="7053093" y="3176270"/>
            <a:ext cx="969860"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Imaging Waiting</a:t>
            </a:r>
          </a:p>
        </p:txBody>
      </p:sp>
      <p:sp>
        <p:nvSpPr>
          <p:cNvPr id="16" name="Text Box 3"/>
          <p:cNvSpPr txBox="1">
            <a:spLocks noChangeArrowheads="1"/>
          </p:cNvSpPr>
          <p:nvPr/>
        </p:nvSpPr>
        <p:spPr bwMode="auto">
          <a:xfrm>
            <a:off x="2157929" y="1602949"/>
            <a:ext cx="886828"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Security</a:t>
            </a:r>
          </a:p>
        </p:txBody>
      </p:sp>
      <p:sp>
        <p:nvSpPr>
          <p:cNvPr id="17" name="Text Box 3"/>
          <p:cNvSpPr txBox="1">
            <a:spLocks noChangeArrowheads="1"/>
          </p:cNvSpPr>
          <p:nvPr/>
        </p:nvSpPr>
        <p:spPr bwMode="auto">
          <a:xfrm>
            <a:off x="3044757" y="2000130"/>
            <a:ext cx="1045249"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Reception</a:t>
            </a:r>
          </a:p>
        </p:txBody>
      </p:sp>
      <p:cxnSp>
        <p:nvCxnSpPr>
          <p:cNvPr id="34" name="Straight Arrow Connector 33"/>
          <p:cNvCxnSpPr/>
          <p:nvPr/>
        </p:nvCxnSpPr>
        <p:spPr>
          <a:xfrm flipV="1">
            <a:off x="913599" y="978278"/>
            <a:ext cx="293126" cy="187833"/>
          </a:xfrm>
          <a:prstGeom prst="straightConnector1">
            <a:avLst/>
          </a:prstGeom>
          <a:ln w="47625" cap="rnd">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35424" y="900690"/>
            <a:ext cx="556404" cy="265421"/>
          </a:xfrm>
          <a:prstGeom prst="straightConnector1">
            <a:avLst/>
          </a:prstGeom>
          <a:ln w="47625" cap="rnd">
            <a:solidFill>
              <a:srgbClr val="C0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 Box 3"/>
          <p:cNvSpPr txBox="1">
            <a:spLocks noChangeArrowheads="1"/>
          </p:cNvSpPr>
          <p:nvPr/>
        </p:nvSpPr>
        <p:spPr bwMode="auto">
          <a:xfrm>
            <a:off x="1775128" y="433818"/>
            <a:ext cx="1142492"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ED Waiting</a:t>
            </a:r>
          </a:p>
        </p:txBody>
      </p:sp>
      <p:sp>
        <p:nvSpPr>
          <p:cNvPr id="44" name="Text Box 3"/>
          <p:cNvSpPr txBox="1">
            <a:spLocks noChangeArrowheads="1"/>
          </p:cNvSpPr>
          <p:nvPr/>
        </p:nvSpPr>
        <p:spPr bwMode="auto">
          <a:xfrm>
            <a:off x="159095" y="2305226"/>
            <a:ext cx="979042" cy="1033360"/>
          </a:xfrm>
          <a:prstGeom prst="rect">
            <a:avLst/>
          </a:prstGeom>
          <a:solidFill>
            <a:srgbClr val="000000">
              <a:alpha val="76078"/>
            </a:srgbClr>
          </a:solidFill>
          <a:ln w="9525">
            <a:noFill/>
            <a:miter lim="800000"/>
            <a:headEnd/>
            <a:tailEnd/>
          </a:ln>
        </p:spPr>
        <p:txBody>
          <a:bodyPr wrap="square" lIns="48006" tIns="24003" rIns="48006" bIns="24003">
            <a:spAutoFit/>
          </a:bodyPr>
          <a:lstStyle/>
          <a:p>
            <a:pPr defTabSz="685919">
              <a:defRPr/>
            </a:pPr>
            <a:r>
              <a:rPr lang="en-US" b="1" dirty="0">
                <a:solidFill>
                  <a:schemeClr val="bg1"/>
                </a:solidFill>
                <a:latin typeface="+mn-lt"/>
              </a:rPr>
              <a:t>Entrance </a:t>
            </a:r>
          </a:p>
          <a:p>
            <a:pPr defTabSz="685919">
              <a:defRPr/>
            </a:pPr>
            <a:r>
              <a:rPr lang="en-US" dirty="0">
                <a:solidFill>
                  <a:schemeClr val="bg1"/>
                </a:solidFill>
                <a:latin typeface="+mn-lt"/>
              </a:rPr>
              <a:t>(</a:t>
            </a:r>
            <a:r>
              <a:rPr lang="en-US" dirty="0" smtClean="0">
                <a:solidFill>
                  <a:schemeClr val="bg1"/>
                </a:solidFill>
                <a:latin typeface="+mn-lt"/>
              </a:rPr>
              <a:t>Plaza-</a:t>
            </a:r>
            <a:br>
              <a:rPr lang="en-US" dirty="0" smtClean="0">
                <a:solidFill>
                  <a:schemeClr val="bg1"/>
                </a:solidFill>
                <a:latin typeface="+mn-lt"/>
              </a:rPr>
            </a:br>
            <a:r>
              <a:rPr lang="en-US" dirty="0" smtClean="0">
                <a:solidFill>
                  <a:schemeClr val="bg1"/>
                </a:solidFill>
                <a:latin typeface="+mn-lt"/>
              </a:rPr>
              <a:t>Main </a:t>
            </a:r>
            <a:r>
              <a:rPr lang="en-US" dirty="0">
                <a:solidFill>
                  <a:schemeClr val="bg1"/>
                </a:solidFill>
                <a:latin typeface="+mn-lt"/>
              </a:rPr>
              <a:t>Lobby)</a:t>
            </a:r>
          </a:p>
        </p:txBody>
      </p:sp>
      <p:sp>
        <p:nvSpPr>
          <p:cNvPr id="49" name="Text Box 3"/>
          <p:cNvSpPr txBox="1">
            <a:spLocks noChangeArrowheads="1"/>
          </p:cNvSpPr>
          <p:nvPr/>
        </p:nvSpPr>
        <p:spPr bwMode="auto">
          <a:xfrm>
            <a:off x="1691232" y="2884180"/>
            <a:ext cx="944963" cy="294696"/>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Plaza L2</a:t>
            </a:r>
          </a:p>
        </p:txBody>
      </p:sp>
      <p:cxnSp>
        <p:nvCxnSpPr>
          <p:cNvPr id="28" name="Straight Arrow Connector 27"/>
          <p:cNvCxnSpPr/>
          <p:nvPr/>
        </p:nvCxnSpPr>
        <p:spPr>
          <a:xfrm>
            <a:off x="4867132" y="1408233"/>
            <a:ext cx="354856" cy="71204"/>
          </a:xfrm>
          <a:prstGeom prst="straightConnector1">
            <a:avLst/>
          </a:prstGeom>
          <a:ln w="47625" cap="rnd">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941263" y="1813007"/>
            <a:ext cx="372434" cy="560171"/>
          </a:xfrm>
          <a:prstGeom prst="straightConnector1">
            <a:avLst/>
          </a:prstGeom>
          <a:ln w="47625" cap="rnd">
            <a:solidFill>
              <a:srgbClr val="C0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rot="19189755">
            <a:off x="1051622" y="2146620"/>
            <a:ext cx="269204" cy="28680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ight Arrow 39"/>
          <p:cNvSpPr/>
          <p:nvPr/>
        </p:nvSpPr>
        <p:spPr>
          <a:xfrm rot="11619077">
            <a:off x="8408103" y="4780160"/>
            <a:ext cx="269204" cy="28680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 Box 3"/>
          <p:cNvSpPr txBox="1">
            <a:spLocks noChangeArrowheads="1"/>
          </p:cNvSpPr>
          <p:nvPr/>
        </p:nvSpPr>
        <p:spPr bwMode="auto">
          <a:xfrm>
            <a:off x="5484831" y="86415"/>
            <a:ext cx="1292487"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Emergency </a:t>
            </a:r>
            <a:r>
              <a:rPr lang="en-US" dirty="0" err="1">
                <a:solidFill>
                  <a:schemeClr val="bg1"/>
                </a:solidFill>
                <a:latin typeface="+mn-lt"/>
              </a:rPr>
              <a:t>Dept</a:t>
            </a:r>
            <a:endParaRPr lang="en-US" dirty="0">
              <a:solidFill>
                <a:schemeClr val="bg1"/>
              </a:solidFill>
              <a:latin typeface="+mn-lt"/>
            </a:endParaRPr>
          </a:p>
        </p:txBody>
      </p:sp>
      <p:sp>
        <p:nvSpPr>
          <p:cNvPr id="24" name="Text Box 3"/>
          <p:cNvSpPr txBox="1">
            <a:spLocks noChangeArrowheads="1"/>
          </p:cNvSpPr>
          <p:nvPr/>
        </p:nvSpPr>
        <p:spPr bwMode="auto">
          <a:xfrm>
            <a:off x="7832992" y="141463"/>
            <a:ext cx="874357"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Imaging </a:t>
            </a:r>
            <a:r>
              <a:rPr lang="en-US" dirty="0" err="1">
                <a:solidFill>
                  <a:schemeClr val="bg1"/>
                </a:solidFill>
                <a:latin typeface="+mn-lt"/>
              </a:rPr>
              <a:t>Dept</a:t>
            </a:r>
            <a:endParaRPr lang="en-US" dirty="0">
              <a:solidFill>
                <a:schemeClr val="bg1"/>
              </a:solidFill>
              <a:latin typeface="+mn-lt"/>
            </a:endParaRPr>
          </a:p>
        </p:txBody>
      </p:sp>
      <p:sp>
        <p:nvSpPr>
          <p:cNvPr id="31" name="Text Box 3"/>
          <p:cNvSpPr txBox="1">
            <a:spLocks noChangeArrowheads="1"/>
          </p:cNvSpPr>
          <p:nvPr/>
        </p:nvSpPr>
        <p:spPr bwMode="auto">
          <a:xfrm>
            <a:off x="130638" y="167363"/>
            <a:ext cx="1250944" cy="787139"/>
          </a:xfrm>
          <a:prstGeom prst="rect">
            <a:avLst/>
          </a:prstGeom>
          <a:solidFill>
            <a:srgbClr val="000000">
              <a:alpha val="76078"/>
            </a:srgbClr>
          </a:solidFill>
          <a:ln w="9525">
            <a:noFill/>
            <a:miter lim="800000"/>
            <a:headEnd/>
            <a:tailEnd/>
          </a:ln>
        </p:spPr>
        <p:txBody>
          <a:bodyPr wrap="square" lIns="48006" tIns="24003" rIns="48006" bIns="24003">
            <a:spAutoFit/>
          </a:bodyPr>
          <a:lstStyle/>
          <a:p>
            <a:pPr defTabSz="685919">
              <a:defRPr/>
            </a:pPr>
            <a:r>
              <a:rPr lang="en-US" b="1" dirty="0">
                <a:solidFill>
                  <a:schemeClr val="bg1"/>
                </a:solidFill>
                <a:latin typeface="+mn-lt"/>
              </a:rPr>
              <a:t>Entrance </a:t>
            </a:r>
          </a:p>
          <a:p>
            <a:pPr defTabSz="685919">
              <a:defRPr/>
            </a:pPr>
            <a:r>
              <a:rPr lang="en-US" dirty="0">
                <a:solidFill>
                  <a:schemeClr val="bg1"/>
                </a:solidFill>
                <a:latin typeface="+mn-lt"/>
              </a:rPr>
              <a:t>(27</a:t>
            </a:r>
            <a:r>
              <a:rPr lang="en-US" baseline="30000" dirty="0">
                <a:solidFill>
                  <a:schemeClr val="bg1"/>
                </a:solidFill>
                <a:latin typeface="+mn-lt"/>
              </a:rPr>
              <a:t>th</a:t>
            </a:r>
            <a:r>
              <a:rPr lang="en-US" dirty="0">
                <a:solidFill>
                  <a:schemeClr val="bg1"/>
                </a:solidFill>
                <a:latin typeface="+mn-lt"/>
              </a:rPr>
              <a:t> </a:t>
            </a:r>
            <a:r>
              <a:rPr lang="en-US" dirty="0" smtClean="0">
                <a:solidFill>
                  <a:schemeClr val="bg1"/>
                </a:solidFill>
                <a:latin typeface="+mn-lt"/>
              </a:rPr>
              <a:t>Street </a:t>
            </a:r>
            <a:r>
              <a:rPr lang="en-US" dirty="0">
                <a:solidFill>
                  <a:schemeClr val="bg1"/>
                </a:solidFill>
                <a:latin typeface="+mn-lt"/>
              </a:rPr>
              <a:t>Emerg</a:t>
            </a:r>
            <a:r>
              <a:rPr lang="en-US" dirty="0" smtClean="0">
                <a:solidFill>
                  <a:schemeClr val="bg1"/>
                </a:solidFill>
                <a:latin typeface="+mn-lt"/>
              </a:rPr>
              <a:t>ency</a:t>
            </a:r>
            <a:r>
              <a:rPr lang="en-US" dirty="0">
                <a:solidFill>
                  <a:schemeClr val="bg1"/>
                </a:solidFill>
                <a:latin typeface="+mn-lt"/>
              </a:rPr>
              <a:t>)</a:t>
            </a:r>
          </a:p>
        </p:txBody>
      </p:sp>
      <p:sp>
        <p:nvSpPr>
          <p:cNvPr id="45" name="Text Box 3"/>
          <p:cNvSpPr txBox="1">
            <a:spLocks noChangeArrowheads="1"/>
          </p:cNvSpPr>
          <p:nvPr/>
        </p:nvSpPr>
        <p:spPr bwMode="auto">
          <a:xfrm>
            <a:off x="4090006" y="1015831"/>
            <a:ext cx="889505" cy="540917"/>
          </a:xfrm>
          <a:prstGeom prst="rect">
            <a:avLst/>
          </a:prstGeom>
          <a:solidFill>
            <a:srgbClr val="000000">
              <a:alpha val="76078"/>
            </a:srgbClr>
          </a:solidFill>
          <a:ln w="9525">
            <a:noFill/>
            <a:miter lim="800000"/>
            <a:headEnd/>
            <a:tailEnd/>
          </a:ln>
        </p:spPr>
        <p:txBody>
          <a:bodyPr wrap="square" lIns="48006" tIns="24003" rIns="48006" bIns="24003">
            <a:spAutoFit/>
          </a:bodyPr>
          <a:lstStyle/>
          <a:p>
            <a:pPr algn="ctr" defTabSz="685919">
              <a:defRPr/>
            </a:pPr>
            <a:r>
              <a:rPr lang="en-US" dirty="0">
                <a:solidFill>
                  <a:schemeClr val="bg1"/>
                </a:solidFill>
                <a:latin typeface="+mn-lt"/>
              </a:rPr>
              <a:t>Public Elevator</a:t>
            </a:r>
          </a:p>
        </p:txBody>
      </p:sp>
    </p:spTree>
    <p:extLst>
      <p:ext uri="{BB962C8B-B14F-4D97-AF65-F5344CB8AC3E}">
        <p14:creationId xmlns:p14="http://schemas.microsoft.com/office/powerpoint/2010/main" val="3988766830"/>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689102"/>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Radiology</a:t>
            </a:r>
          </a:p>
          <a:p>
            <a:r>
              <a:rPr lang="en-US" dirty="0" smtClean="0">
                <a:solidFill>
                  <a:srgbClr val="524F50"/>
                </a:solidFill>
              </a:rPr>
              <a:t>Lab Draw</a:t>
            </a:r>
          </a:p>
          <a:p>
            <a:r>
              <a:rPr lang="en-US" dirty="0" smtClean="0">
                <a:solidFill>
                  <a:srgbClr val="524F50"/>
                </a:solidFill>
              </a:rPr>
              <a:t>MD Offices </a:t>
            </a:r>
          </a:p>
          <a:p>
            <a:r>
              <a:rPr lang="en-US" dirty="0" smtClean="0">
                <a:solidFill>
                  <a:srgbClr val="524F50"/>
                </a:solidFill>
              </a:rPr>
              <a:t>Pharmacy</a:t>
            </a:r>
          </a:p>
          <a:p>
            <a:r>
              <a:rPr lang="en-US" dirty="0" smtClean="0">
                <a:solidFill>
                  <a:srgbClr val="524F50"/>
                </a:solidFill>
              </a:rPr>
              <a:t>Specialty Clinics &amp; HCC</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a:solidFill>
                  <a:srgbClr val="524F50"/>
                </a:solidFill>
              </a:rPr>
              <a:t>Breast Health</a:t>
            </a:r>
          </a:p>
          <a:p>
            <a:r>
              <a:rPr lang="en-US" dirty="0">
                <a:solidFill>
                  <a:srgbClr val="524F50"/>
                </a:solidFill>
              </a:rPr>
              <a:t>Chapel</a:t>
            </a:r>
          </a:p>
          <a:p>
            <a:r>
              <a:rPr lang="en-US" dirty="0">
                <a:solidFill>
                  <a:srgbClr val="524F50"/>
                </a:solidFill>
              </a:rPr>
              <a:t>Diabetes Center</a:t>
            </a:r>
          </a:p>
          <a:p>
            <a:r>
              <a:rPr lang="en-US" dirty="0">
                <a:solidFill>
                  <a:srgbClr val="524F50"/>
                </a:solidFill>
              </a:rPr>
              <a:t>EVS Offices</a:t>
            </a: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Remain at 1912 Valencia</a:t>
            </a:r>
            <a:endParaRPr lang="en-US" dirty="0"/>
          </a:p>
        </p:txBody>
      </p:sp>
      <p:sp>
        <p:nvSpPr>
          <p:cNvPr id="10" name="TextBox 9"/>
          <p:cNvSpPr txBox="1"/>
          <p:nvPr/>
        </p:nvSpPr>
        <p:spPr>
          <a:xfrm>
            <a:off x="652549" y="2329314"/>
            <a:ext cx="7249792" cy="371077"/>
          </a:xfrm>
          <a:prstGeom prst="rect">
            <a:avLst/>
          </a:prstGeom>
          <a:noFill/>
        </p:spPr>
        <p:txBody>
          <a:bodyPr wrap="square" rtlCol="0">
            <a:noAutofit/>
          </a:bodyPr>
          <a:lstStyle/>
          <a:p>
            <a:r>
              <a:rPr lang="en-US" sz="2400" dirty="0" smtClean="0">
                <a:solidFill>
                  <a:srgbClr val="008599"/>
                </a:solidFill>
              </a:rPr>
              <a:t>Remain at </a:t>
            </a:r>
            <a:r>
              <a:rPr lang="en-US" sz="2400" dirty="0" err="1" smtClean="0">
                <a:solidFill>
                  <a:srgbClr val="008599"/>
                </a:solidFill>
              </a:rPr>
              <a:t>Monteagle</a:t>
            </a:r>
            <a:r>
              <a:rPr lang="en-US" sz="2400" dirty="0" smtClean="0">
                <a:solidFill>
                  <a:srgbClr val="008599"/>
                </a:solidFill>
              </a:rPr>
              <a:t> / 1580 Valencia</a:t>
            </a:r>
            <a:endParaRPr lang="en-US" dirty="0"/>
          </a:p>
        </p:txBody>
      </p:sp>
    </p:spTree>
    <p:extLst>
      <p:ext uri="{BB962C8B-B14F-4D97-AF65-F5344CB8AC3E}">
        <p14:creationId xmlns:p14="http://schemas.microsoft.com/office/powerpoint/2010/main" val="3093881530"/>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BS Text"/>
          <p:cNvSpPr txBox="1"/>
          <p:nvPr/>
        </p:nvSpPr>
        <p:spPr>
          <a:xfrm>
            <a:off x="652548" y="2588894"/>
            <a:ext cx="8164073" cy="689732"/>
          </a:xfrm>
          <a:prstGeom prst="rect">
            <a:avLst/>
          </a:prstGeom>
          <a:noFill/>
        </p:spPr>
        <p:txBody>
          <a:bodyPr wrap="square" lIns="91425" tIns="45712" rIns="91425" bIns="45712" numCol="3" spcCol="274320" rtlCol="0">
            <a:noAutofit/>
          </a:bodyPr>
          <a:lstStyle/>
          <a:p>
            <a:r>
              <a:rPr lang="en-US" dirty="0" smtClean="0">
                <a:solidFill>
                  <a:srgbClr val="524F50"/>
                </a:solidFill>
              </a:rPr>
              <a:t>Engineering</a:t>
            </a:r>
          </a:p>
          <a:p>
            <a:r>
              <a:rPr lang="en-US" dirty="0" smtClean="0">
                <a:solidFill>
                  <a:srgbClr val="524F50"/>
                </a:solidFill>
              </a:rPr>
              <a:t>Info Services</a:t>
            </a:r>
          </a:p>
          <a:p>
            <a:r>
              <a:rPr lang="en-US" dirty="0" smtClean="0">
                <a:solidFill>
                  <a:srgbClr val="524F50"/>
                </a:solidFill>
              </a:rPr>
              <a:t>Interpreter Services</a:t>
            </a:r>
          </a:p>
          <a:p>
            <a:r>
              <a:rPr lang="en-US" dirty="0" smtClean="0">
                <a:solidFill>
                  <a:srgbClr val="524F50"/>
                </a:solidFill>
              </a:rPr>
              <a:t>Newborn Connections Non-Invasive Cardiology</a:t>
            </a:r>
            <a:endParaRPr lang="en-US" dirty="0">
              <a:solidFill>
                <a:srgbClr val="524F50"/>
              </a:solidFill>
            </a:endParaRPr>
          </a:p>
        </p:txBody>
      </p:sp>
      <p:sp>
        <p:nvSpPr>
          <p:cNvPr id="15" name="MBS Text"/>
          <p:cNvSpPr txBox="1"/>
          <p:nvPr/>
        </p:nvSpPr>
        <p:spPr>
          <a:xfrm>
            <a:off x="652549" y="1427388"/>
            <a:ext cx="8164073" cy="565042"/>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Care Coordination</a:t>
            </a:r>
          </a:p>
          <a:p>
            <a:r>
              <a:rPr lang="en-US" dirty="0" smtClean="0">
                <a:solidFill>
                  <a:srgbClr val="524F50"/>
                </a:solidFill>
              </a:rPr>
              <a:t>MB Scheduling</a:t>
            </a:r>
          </a:p>
          <a:p>
            <a:r>
              <a:rPr lang="en-US" dirty="0" smtClean="0">
                <a:solidFill>
                  <a:srgbClr val="524F50"/>
                </a:solidFill>
              </a:rPr>
              <a:t>Volunteer Office</a:t>
            </a:r>
            <a:endParaRPr lang="en-US" dirty="0">
              <a:solidFill>
                <a:srgbClr val="524F50"/>
              </a:solidFill>
            </a:endParaRPr>
          </a:p>
        </p:txBody>
      </p:sp>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t>Mission Bernal </a:t>
            </a:r>
            <a:r>
              <a:rPr lang="en-US" sz="4000" dirty="0" smtClean="0"/>
              <a:t>Auxiliary Buildings: II</a:t>
            </a:r>
            <a:endParaRPr lang="en-US" sz="4000" dirty="0"/>
          </a:p>
        </p:txBody>
      </p:sp>
      <p:sp>
        <p:nvSpPr>
          <p:cNvPr id="2" name="TextBox 1"/>
          <p:cNvSpPr txBox="1"/>
          <p:nvPr/>
        </p:nvSpPr>
        <p:spPr>
          <a:xfrm>
            <a:off x="652549" y="1037178"/>
            <a:ext cx="4492978" cy="377416"/>
          </a:xfrm>
          <a:prstGeom prst="rect">
            <a:avLst/>
          </a:prstGeom>
          <a:noFill/>
        </p:spPr>
        <p:txBody>
          <a:bodyPr wrap="square" rtlCol="0">
            <a:noAutofit/>
          </a:bodyPr>
          <a:lstStyle/>
          <a:p>
            <a:r>
              <a:rPr lang="en-US" sz="2400" dirty="0" smtClean="0">
                <a:solidFill>
                  <a:srgbClr val="008599"/>
                </a:solidFill>
              </a:rPr>
              <a:t>Moving to 1912 Valencia</a:t>
            </a:r>
            <a:endParaRPr lang="en-US" dirty="0"/>
          </a:p>
        </p:txBody>
      </p:sp>
      <p:sp>
        <p:nvSpPr>
          <p:cNvPr id="10" name="TextBox 9"/>
          <p:cNvSpPr txBox="1"/>
          <p:nvPr/>
        </p:nvSpPr>
        <p:spPr>
          <a:xfrm>
            <a:off x="652549" y="2229106"/>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Monteagle</a:t>
            </a:r>
            <a:r>
              <a:rPr lang="en-US" sz="2400" dirty="0" smtClean="0">
                <a:solidFill>
                  <a:srgbClr val="008599"/>
                </a:solidFill>
              </a:rPr>
              <a:t> / 1580 Valencia</a:t>
            </a:r>
            <a:endParaRPr lang="en-US" dirty="0"/>
          </a:p>
        </p:txBody>
      </p:sp>
      <p:sp>
        <p:nvSpPr>
          <p:cNvPr id="8" name="MBS Text"/>
          <p:cNvSpPr txBox="1"/>
          <p:nvPr/>
        </p:nvSpPr>
        <p:spPr>
          <a:xfrm>
            <a:off x="652548" y="3868360"/>
            <a:ext cx="8164073" cy="603044"/>
          </a:xfrm>
          <a:prstGeom prst="rect">
            <a:avLst/>
          </a:prstGeom>
          <a:noFill/>
        </p:spPr>
        <p:txBody>
          <a:bodyPr wrap="square" lIns="91425" tIns="45712" rIns="91425" bIns="45712" numCol="3" spcCol="274320" rtlCol="0">
            <a:noAutofit/>
          </a:bodyPr>
          <a:lstStyle/>
          <a:p>
            <a:r>
              <a:rPr lang="en-US" dirty="0" smtClean="0">
                <a:solidFill>
                  <a:srgbClr val="524F50"/>
                </a:solidFill>
              </a:rPr>
              <a:t>Admin</a:t>
            </a:r>
          </a:p>
          <a:p>
            <a:r>
              <a:rPr lang="en-US" dirty="0" smtClean="0">
                <a:solidFill>
                  <a:srgbClr val="524F50"/>
                </a:solidFill>
              </a:rPr>
              <a:t>Antepartum Testing</a:t>
            </a:r>
          </a:p>
          <a:p>
            <a:r>
              <a:rPr lang="en-US" dirty="0" smtClean="0">
                <a:solidFill>
                  <a:srgbClr val="524F50"/>
                </a:solidFill>
              </a:rPr>
              <a:t>Cardiac Rehab</a:t>
            </a:r>
          </a:p>
          <a:p>
            <a:r>
              <a:rPr lang="en-US" dirty="0" smtClean="0">
                <a:solidFill>
                  <a:srgbClr val="524F50"/>
                </a:solidFill>
              </a:rPr>
              <a:t>Clinical Research</a:t>
            </a:r>
          </a:p>
          <a:p>
            <a:r>
              <a:rPr lang="en-US" dirty="0" smtClean="0">
                <a:solidFill>
                  <a:srgbClr val="524F50"/>
                </a:solidFill>
              </a:rPr>
              <a:t>Engineering</a:t>
            </a:r>
          </a:p>
          <a:p>
            <a:r>
              <a:rPr lang="en-US" dirty="0" smtClean="0">
                <a:solidFill>
                  <a:srgbClr val="524F50"/>
                </a:solidFill>
              </a:rPr>
              <a:t>Pulmonary Function Lab</a:t>
            </a:r>
          </a:p>
          <a:p>
            <a:r>
              <a:rPr lang="en-US" dirty="0" smtClean="0">
                <a:solidFill>
                  <a:srgbClr val="524F50"/>
                </a:solidFill>
              </a:rPr>
              <a:t>Pulmonary Rehab</a:t>
            </a:r>
            <a:endParaRPr lang="en-US" dirty="0">
              <a:solidFill>
                <a:srgbClr val="524F50"/>
              </a:solidFill>
            </a:endParaRPr>
          </a:p>
        </p:txBody>
      </p:sp>
      <p:sp>
        <p:nvSpPr>
          <p:cNvPr id="11" name="TextBox 10"/>
          <p:cNvSpPr txBox="1"/>
          <p:nvPr/>
        </p:nvSpPr>
        <p:spPr>
          <a:xfrm>
            <a:off x="652549" y="3508572"/>
            <a:ext cx="7249792" cy="371077"/>
          </a:xfrm>
          <a:prstGeom prst="rect">
            <a:avLst/>
          </a:prstGeom>
          <a:noFill/>
        </p:spPr>
        <p:txBody>
          <a:bodyPr wrap="square" rtlCol="0">
            <a:noAutofit/>
          </a:bodyPr>
          <a:lstStyle/>
          <a:p>
            <a:r>
              <a:rPr lang="en-US" sz="2400" dirty="0" smtClean="0">
                <a:solidFill>
                  <a:srgbClr val="008599"/>
                </a:solidFill>
              </a:rPr>
              <a:t>Moving to </a:t>
            </a:r>
            <a:r>
              <a:rPr lang="en-US" sz="2400" dirty="0" err="1" smtClean="0">
                <a:solidFill>
                  <a:srgbClr val="008599"/>
                </a:solidFill>
              </a:rPr>
              <a:t>Hartzell</a:t>
            </a:r>
            <a:r>
              <a:rPr lang="en-US" sz="2400" dirty="0" smtClean="0">
                <a:solidFill>
                  <a:srgbClr val="008599"/>
                </a:solidFill>
              </a:rPr>
              <a:t> Building (in 2019)</a:t>
            </a:r>
            <a:endParaRPr lang="en-US" dirty="0"/>
          </a:p>
        </p:txBody>
      </p:sp>
    </p:spTree>
    <p:extLst>
      <p:ext uri="{BB962C8B-B14F-4D97-AF65-F5344CB8AC3E}">
        <p14:creationId xmlns:p14="http://schemas.microsoft.com/office/powerpoint/2010/main" val="73329300"/>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Diane Petruzzella, VP of Surgical Services</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890266"/>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FALL 2017</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483870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luePrint Im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63" y="-10885"/>
            <a:ext cx="9394375" cy="5143500"/>
          </a:xfrm>
          <a:prstGeom prst="rect">
            <a:avLst/>
          </a:prstGeom>
        </p:spPr>
      </p:pic>
      <p:sp>
        <p:nvSpPr>
          <p:cNvPr id="3" name="Rectangle 2"/>
          <p:cNvSpPr/>
          <p:nvPr/>
        </p:nvSpPr>
        <p:spPr>
          <a:xfrm>
            <a:off x="0" y="-10885"/>
            <a:ext cx="9144000" cy="5154385"/>
          </a:xfrm>
          <a:prstGeom prst="rect">
            <a:avLst/>
          </a:prstGeom>
          <a:gradFill flip="none" rotWithShape="1">
            <a:gsLst>
              <a:gs pos="23000">
                <a:schemeClr val="accent1">
                  <a:lumMod val="5000"/>
                  <a:lumOff val="95000"/>
                  <a:alpha val="95000"/>
                </a:schemeClr>
              </a:gs>
              <a:gs pos="0">
                <a:schemeClr val="accent1">
                  <a:lumMod val="5000"/>
                  <a:lumOff val="95000"/>
                  <a:alpha val="69000"/>
                </a:schemeClr>
              </a:gs>
              <a:gs pos="51000">
                <a:schemeClr val="accent1">
                  <a:alpha val="61000"/>
                  <a:lumMod val="30000"/>
                  <a:lumOff val="70000"/>
                </a:schemeClr>
              </a:gs>
              <a:gs pos="100000">
                <a:schemeClr val="accent1">
                  <a:lumMod val="45000"/>
                  <a:lumOff val="55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vies Info2"/>
          <p:cNvSpPr txBox="1"/>
          <p:nvPr/>
        </p:nvSpPr>
        <p:spPr>
          <a:xfrm>
            <a:off x="864038" y="737735"/>
            <a:ext cx="3384683" cy="3010055"/>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Planned:</a:t>
            </a:r>
            <a:endParaRPr lang="en-US" sz="3600" dirty="0">
              <a:solidFill>
                <a:srgbClr val="524F50"/>
              </a:solidFill>
              <a:latin typeface="+mj-lt"/>
            </a:endParaRPr>
          </a:p>
          <a:p>
            <a:pPr>
              <a:lnSpc>
                <a:spcPct val="90000"/>
              </a:lnSpc>
              <a:spcBef>
                <a:spcPts val="1800"/>
              </a:spcBef>
            </a:pPr>
            <a:r>
              <a:rPr lang="en-US" sz="1800" dirty="0" smtClean="0">
                <a:solidFill>
                  <a:srgbClr val="524F50"/>
                </a:solidFill>
                <a:latin typeface="+mj-lt"/>
              </a:rPr>
              <a:t>ASU relocation from 4N to </a:t>
            </a:r>
            <a:br>
              <a:rPr lang="en-US" sz="1800" dirty="0" smtClean="0">
                <a:solidFill>
                  <a:srgbClr val="524F50"/>
                </a:solidFill>
                <a:latin typeface="+mj-lt"/>
              </a:rPr>
            </a:br>
            <a:r>
              <a:rPr lang="en-US" sz="1800" dirty="0" smtClean="0">
                <a:solidFill>
                  <a:srgbClr val="524F50"/>
                </a:solidFill>
                <a:latin typeface="+mj-lt"/>
              </a:rPr>
              <a:t>A Level next to ORs in N. Tower</a:t>
            </a:r>
            <a:endParaRPr lang="en-US" sz="1800" dirty="0" smtClean="0">
              <a:solidFill>
                <a:srgbClr val="FF0000"/>
              </a:solidFill>
              <a:latin typeface="+mj-lt"/>
            </a:endParaRPr>
          </a:p>
          <a:p>
            <a:pPr>
              <a:lnSpc>
                <a:spcPct val="90000"/>
              </a:lnSpc>
              <a:spcBef>
                <a:spcPts val="1800"/>
              </a:spcBef>
            </a:pPr>
            <a:r>
              <a:rPr lang="en-US" sz="1800" dirty="0" smtClean="0">
                <a:solidFill>
                  <a:srgbClr val="524F50"/>
                </a:solidFill>
                <a:latin typeface="+mj-lt"/>
              </a:rPr>
              <a:t>Behavioral Health relocation </a:t>
            </a:r>
            <a:br>
              <a:rPr lang="en-US" sz="1800" dirty="0" smtClean="0">
                <a:solidFill>
                  <a:srgbClr val="524F50"/>
                </a:solidFill>
                <a:latin typeface="+mj-lt"/>
              </a:rPr>
            </a:br>
            <a:r>
              <a:rPr lang="en-US" sz="1800" dirty="0" smtClean="0">
                <a:solidFill>
                  <a:srgbClr val="524F50"/>
                </a:solidFill>
                <a:latin typeface="+mj-lt"/>
              </a:rPr>
              <a:t>from Pac to 2S/3S</a:t>
            </a:r>
          </a:p>
          <a:p>
            <a:pPr>
              <a:lnSpc>
                <a:spcPct val="90000"/>
              </a:lnSpc>
              <a:spcBef>
                <a:spcPts val="1800"/>
              </a:spcBef>
            </a:pPr>
            <a:r>
              <a:rPr lang="en-US" sz="1800" dirty="0" smtClean="0">
                <a:solidFill>
                  <a:srgbClr val="524F50"/>
                </a:solidFill>
                <a:latin typeface="+mj-lt"/>
              </a:rPr>
              <a:t>SNF ADA Upgrades</a:t>
            </a:r>
          </a:p>
          <a:p>
            <a:pPr>
              <a:lnSpc>
                <a:spcPct val="90000"/>
              </a:lnSpc>
              <a:spcBef>
                <a:spcPts val="1800"/>
              </a:spcBef>
            </a:pPr>
            <a:r>
              <a:rPr lang="en-US" sz="1800" dirty="0" err="1">
                <a:solidFill>
                  <a:srgbClr val="524F50"/>
                </a:solidFill>
                <a:latin typeface="+mj-lt"/>
              </a:rPr>
              <a:t>eICU</a:t>
            </a:r>
            <a:r>
              <a:rPr lang="en-US" sz="1800" dirty="0">
                <a:solidFill>
                  <a:srgbClr val="524F50"/>
                </a:solidFill>
                <a:latin typeface="+mj-lt"/>
              </a:rPr>
              <a:t> relocation from </a:t>
            </a:r>
            <a:r>
              <a:rPr lang="en-US" sz="1800" dirty="0" smtClean="0">
                <a:solidFill>
                  <a:srgbClr val="524F50"/>
                </a:solidFill>
                <a:latin typeface="+mj-lt"/>
              </a:rPr>
              <a:t>Folsom</a:t>
            </a:r>
            <a:endParaRPr lang="en-US" sz="1800" dirty="0">
              <a:solidFill>
                <a:srgbClr val="524F50"/>
              </a:solidFill>
              <a:latin typeface="+mj-lt"/>
            </a:endParaRPr>
          </a:p>
        </p:txBody>
      </p:sp>
      <p:sp>
        <p:nvSpPr>
          <p:cNvPr id="9" name="Davies Info"/>
          <p:cNvSpPr txBox="1"/>
          <p:nvPr/>
        </p:nvSpPr>
        <p:spPr>
          <a:xfrm>
            <a:off x="854804" y="751587"/>
            <a:ext cx="4078236" cy="3942618"/>
          </a:xfrm>
          <a:prstGeom prst="rect">
            <a:avLst/>
          </a:prstGeom>
          <a:noFill/>
        </p:spPr>
        <p:txBody>
          <a:bodyPr wrap="square" rtlCol="0">
            <a:spAutoFit/>
          </a:bodyPr>
          <a:lstStyle/>
          <a:p>
            <a:pPr>
              <a:lnSpc>
                <a:spcPct val="90000"/>
              </a:lnSpc>
              <a:spcBef>
                <a:spcPts val="600"/>
              </a:spcBef>
            </a:pPr>
            <a:r>
              <a:rPr lang="en-US" sz="3600" dirty="0" smtClean="0">
                <a:solidFill>
                  <a:srgbClr val="524F50"/>
                </a:solidFill>
                <a:latin typeface="+mj-lt"/>
              </a:rPr>
              <a:t>Underway:</a:t>
            </a:r>
          </a:p>
          <a:p>
            <a:pPr>
              <a:lnSpc>
                <a:spcPct val="90000"/>
              </a:lnSpc>
              <a:spcBef>
                <a:spcPts val="600"/>
              </a:spcBef>
            </a:pPr>
            <a:r>
              <a:rPr lang="en-US" sz="1800" dirty="0" smtClean="0">
                <a:solidFill>
                  <a:srgbClr val="524F50"/>
                </a:solidFill>
                <a:latin typeface="+mj-lt"/>
              </a:rPr>
              <a:t>New Conference Center-S. Tower</a:t>
            </a:r>
            <a:br>
              <a:rPr lang="en-US" sz="1800" dirty="0" smtClean="0">
                <a:solidFill>
                  <a:srgbClr val="524F50"/>
                </a:solidFill>
                <a:latin typeface="+mj-lt"/>
              </a:rPr>
            </a:br>
            <a:r>
              <a:rPr lang="en-US" sz="1800" dirty="0" smtClean="0">
                <a:solidFill>
                  <a:srgbClr val="524F50"/>
                </a:solidFill>
                <a:latin typeface="+mn-lt"/>
              </a:rPr>
              <a:t>Fall 2017</a:t>
            </a:r>
          </a:p>
          <a:p>
            <a:pPr>
              <a:lnSpc>
                <a:spcPct val="90000"/>
              </a:lnSpc>
              <a:spcBef>
                <a:spcPts val="600"/>
              </a:spcBef>
            </a:pPr>
            <a:endParaRPr lang="en-US" sz="100" dirty="0" smtClean="0">
              <a:solidFill>
                <a:srgbClr val="524F50"/>
              </a:solidFill>
              <a:latin typeface="+mj-lt"/>
            </a:endParaRPr>
          </a:p>
          <a:p>
            <a:pPr>
              <a:lnSpc>
                <a:spcPct val="90000"/>
              </a:lnSpc>
              <a:spcBef>
                <a:spcPts val="600"/>
              </a:spcBef>
            </a:pPr>
            <a:r>
              <a:rPr lang="en-US" sz="1800" dirty="0" smtClean="0">
                <a:solidFill>
                  <a:srgbClr val="524F50"/>
                </a:solidFill>
                <a:latin typeface="+mj-lt"/>
              </a:rPr>
              <a:t>ADA-upgraded patient rooms</a:t>
            </a:r>
            <a:r>
              <a:rPr lang="en-US" sz="1800" dirty="0">
                <a:solidFill>
                  <a:srgbClr val="524F50"/>
                </a:solidFill>
                <a:latin typeface="+mj-lt"/>
              </a:rPr>
              <a:t/>
            </a:r>
            <a:br>
              <a:rPr lang="en-US" sz="1800" dirty="0">
                <a:solidFill>
                  <a:srgbClr val="524F50"/>
                </a:solidFill>
                <a:latin typeface="+mj-lt"/>
              </a:rPr>
            </a:br>
            <a:r>
              <a:rPr lang="en-US" sz="1800" dirty="0" smtClean="0">
                <a:solidFill>
                  <a:srgbClr val="524F50"/>
                </a:solidFill>
              </a:rPr>
              <a:t>December 31, 2017</a:t>
            </a:r>
            <a:endParaRPr lang="en-US" sz="1800" dirty="0">
              <a:solidFill>
                <a:srgbClr val="524F50"/>
              </a:solidFill>
            </a:endParaRPr>
          </a:p>
          <a:p>
            <a:pPr>
              <a:lnSpc>
                <a:spcPct val="90000"/>
              </a:lnSpc>
              <a:spcBef>
                <a:spcPts val="600"/>
              </a:spcBef>
            </a:pPr>
            <a:endParaRPr lang="en-US" sz="100" dirty="0" smtClean="0">
              <a:solidFill>
                <a:srgbClr val="524F50"/>
              </a:solidFill>
              <a:latin typeface="+mj-lt"/>
            </a:endParaRPr>
          </a:p>
          <a:p>
            <a:pPr>
              <a:lnSpc>
                <a:spcPct val="90000"/>
              </a:lnSpc>
              <a:spcBef>
                <a:spcPts val="600"/>
              </a:spcBef>
            </a:pPr>
            <a:r>
              <a:rPr lang="en-US" sz="1800" dirty="0" smtClean="0">
                <a:solidFill>
                  <a:srgbClr val="524F50"/>
                </a:solidFill>
                <a:latin typeface="+mj-lt"/>
              </a:rPr>
              <a:t>Pathology Dept relocation</a:t>
            </a:r>
            <a:br>
              <a:rPr lang="en-US" sz="1800" dirty="0" smtClean="0">
                <a:solidFill>
                  <a:srgbClr val="524F50"/>
                </a:solidFill>
                <a:latin typeface="+mj-lt"/>
              </a:rPr>
            </a:br>
            <a:r>
              <a:rPr lang="en-US" sz="1800" dirty="0" smtClean="0">
                <a:solidFill>
                  <a:srgbClr val="524F50"/>
                </a:solidFill>
              </a:rPr>
              <a:t>June 2018</a:t>
            </a:r>
          </a:p>
          <a:p>
            <a:pPr>
              <a:lnSpc>
                <a:spcPct val="90000"/>
              </a:lnSpc>
              <a:spcBef>
                <a:spcPts val="600"/>
              </a:spcBef>
            </a:pPr>
            <a:endParaRPr lang="en-US" sz="100" dirty="0">
              <a:solidFill>
                <a:srgbClr val="524F50"/>
              </a:solidFill>
            </a:endParaRPr>
          </a:p>
          <a:p>
            <a:pPr>
              <a:lnSpc>
                <a:spcPct val="90000"/>
              </a:lnSpc>
              <a:spcBef>
                <a:spcPts val="600"/>
              </a:spcBef>
            </a:pPr>
            <a:r>
              <a:rPr lang="en-US" sz="1800" dirty="0" smtClean="0">
                <a:solidFill>
                  <a:srgbClr val="524F50"/>
                </a:solidFill>
                <a:latin typeface="+mj-lt"/>
              </a:rPr>
              <a:t>ED expansion</a:t>
            </a:r>
            <a:r>
              <a:rPr lang="en-US" sz="1800" dirty="0">
                <a:solidFill>
                  <a:srgbClr val="524F50"/>
                </a:solidFill>
                <a:latin typeface="+mj-lt"/>
              </a:rPr>
              <a:t/>
            </a:r>
            <a:br>
              <a:rPr lang="en-US" sz="1800" dirty="0">
                <a:solidFill>
                  <a:srgbClr val="524F50"/>
                </a:solidFill>
                <a:latin typeface="+mj-lt"/>
              </a:rPr>
            </a:br>
            <a:r>
              <a:rPr lang="en-US" sz="1800" dirty="0" smtClean="0">
                <a:solidFill>
                  <a:srgbClr val="524F50"/>
                </a:solidFill>
              </a:rPr>
              <a:t>December 2018</a:t>
            </a:r>
          </a:p>
          <a:p>
            <a:pPr>
              <a:lnSpc>
                <a:spcPct val="90000"/>
              </a:lnSpc>
              <a:spcBef>
                <a:spcPts val="600"/>
              </a:spcBef>
            </a:pPr>
            <a:endParaRPr lang="en-US" sz="100" dirty="0" smtClean="0">
              <a:solidFill>
                <a:srgbClr val="524F50"/>
              </a:solidFill>
            </a:endParaRPr>
          </a:p>
          <a:p>
            <a:pPr>
              <a:lnSpc>
                <a:spcPct val="90000"/>
              </a:lnSpc>
              <a:spcBef>
                <a:spcPts val="600"/>
              </a:spcBef>
            </a:pPr>
            <a:r>
              <a:rPr lang="en-US" sz="1800" dirty="0" smtClean="0">
                <a:solidFill>
                  <a:srgbClr val="524F50"/>
                </a:solidFill>
                <a:latin typeface="+mj-lt"/>
              </a:rPr>
              <a:t>Seismic upgrade of N. Tower</a:t>
            </a:r>
            <a:br>
              <a:rPr lang="en-US" sz="1800" dirty="0" smtClean="0">
                <a:solidFill>
                  <a:srgbClr val="524F50"/>
                </a:solidFill>
                <a:latin typeface="+mj-lt"/>
              </a:rPr>
            </a:br>
            <a:r>
              <a:rPr lang="en-US" sz="1800" dirty="0" smtClean="0">
                <a:solidFill>
                  <a:srgbClr val="524F50"/>
                </a:solidFill>
              </a:rPr>
              <a:t>December 2018</a:t>
            </a:r>
          </a:p>
        </p:txBody>
      </p:sp>
      <p:sp>
        <p:nvSpPr>
          <p:cNvPr id="10" name="MBC Text"/>
          <p:cNvSpPr txBox="1"/>
          <p:nvPr/>
        </p:nvSpPr>
        <p:spPr>
          <a:xfrm>
            <a:off x="588829" y="999829"/>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75% </a:t>
            </a:r>
            <a:r>
              <a:rPr lang="en-US" sz="3600" dirty="0">
                <a:solidFill>
                  <a:srgbClr val="524F50"/>
                </a:solidFill>
                <a:latin typeface="+mj-lt"/>
              </a:rPr>
              <a:t>complete</a:t>
            </a:r>
          </a:p>
          <a:p>
            <a:pPr>
              <a:lnSpc>
                <a:spcPct val="90000"/>
              </a:lnSpc>
              <a:spcBef>
                <a:spcPts val="1800"/>
              </a:spcBef>
            </a:pPr>
            <a:r>
              <a:rPr lang="en-US" sz="2000" dirty="0" smtClean="0">
                <a:solidFill>
                  <a:srgbClr val="524F50"/>
                </a:solidFill>
                <a:latin typeface="+mj-lt"/>
              </a:rPr>
              <a:t>Construction Complete: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August 2018</a:t>
            </a:r>
            <a:endParaRPr lang="en-US" sz="2000" dirty="0">
              <a:solidFill>
                <a:srgbClr val="524F50"/>
              </a:solidFill>
            </a:endParaRPr>
          </a:p>
          <a:p>
            <a:pPr>
              <a:lnSpc>
                <a:spcPct val="90000"/>
              </a:lnSpc>
              <a:spcBef>
                <a:spcPts val="1800"/>
              </a:spcBef>
            </a:pPr>
            <a:r>
              <a:rPr lang="en-US" sz="2000" dirty="0" smtClean="0">
                <a:solidFill>
                  <a:srgbClr val="524F50"/>
                </a:solidFill>
                <a:latin typeface="+mj-lt"/>
              </a:rPr>
              <a:t>Patient Occupancy: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March 2019</a:t>
            </a:r>
            <a:endParaRPr lang="en-US" sz="2000" dirty="0">
              <a:solidFill>
                <a:srgbClr val="524F50"/>
              </a:solidFill>
            </a:endParaRPr>
          </a:p>
        </p:txBody>
      </p:sp>
      <p:sp>
        <p:nvSpPr>
          <p:cNvPr id="8" name="Constr Upd"/>
          <p:cNvSpPr txBox="1">
            <a:spLocks/>
          </p:cNvSpPr>
          <p:nvPr/>
        </p:nvSpPr>
        <p:spPr>
          <a:xfrm>
            <a:off x="488867" y="-36576"/>
            <a:ext cx="5306039" cy="852571"/>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3600" dirty="0" smtClean="0"/>
              <a:t>Construction Updates</a:t>
            </a:r>
            <a:endParaRPr lang="en-US" sz="3600" dirty="0"/>
          </a:p>
        </p:txBody>
      </p:sp>
      <p:sp>
        <p:nvSpPr>
          <p:cNvPr id="5" name="Davies Constr"/>
          <p:cNvSpPr>
            <a:spLocks noGrp="1"/>
          </p:cNvSpPr>
          <p:nvPr>
            <p:ph type="title"/>
          </p:nvPr>
        </p:nvSpPr>
        <p:spPr>
          <a:xfrm>
            <a:off x="491646" y="-35448"/>
            <a:ext cx="5306039" cy="852571"/>
          </a:xfrm>
        </p:spPr>
        <p:txBody>
          <a:bodyPr/>
          <a:lstStyle/>
          <a:p>
            <a:r>
              <a:rPr lang="en-US" dirty="0" smtClean="0"/>
              <a:t>Davies Construction</a:t>
            </a:r>
            <a:endParaRPr lang="en-US" dirty="0"/>
          </a:p>
        </p:txBody>
      </p:sp>
    </p:spTree>
    <p:extLst>
      <p:ext uri="{BB962C8B-B14F-4D97-AF65-F5344CB8AC3E}">
        <p14:creationId xmlns:p14="http://schemas.microsoft.com/office/powerpoint/2010/main" val="3212361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7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800" fill="hold"/>
                                        <p:tgtEl>
                                          <p:spTgt spid="2"/>
                                        </p:tgtEl>
                                        <p:attrNameLst>
                                          <p:attrName>ppt_x</p:attrName>
                                        </p:attrNameLst>
                                      </p:cBhvr>
                                      <p:tavLst>
                                        <p:tav tm="0">
                                          <p:val>
                                            <p:strVal val="1+#ppt_w/2"/>
                                          </p:val>
                                        </p:tav>
                                        <p:tav tm="100000">
                                          <p:val>
                                            <p:strVal val="#ppt_x"/>
                                          </p:val>
                                        </p:tav>
                                      </p:tavLst>
                                    </p:anim>
                                    <p:anim calcmode="lin" valueType="num">
                                      <p:cBhvr additive="base">
                                        <p:cTn id="8" dur="8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800"/>
                                        <p:tgtEl>
                                          <p:spTgt spid="14"/>
                                        </p:tgtEl>
                                      </p:cBhvr>
                                    </p:animEffect>
                                  </p:childTnLst>
                                </p:cTn>
                              </p:par>
                              <p:par>
                                <p:cTn id="12" presetID="2" presetClass="exit" presetSubtype="8" fill="hold" grpId="0" nodeType="withEffect">
                                  <p:stCondLst>
                                    <p:cond delay="0"/>
                                  </p:stCondLst>
                                  <p:childTnLst>
                                    <p:anim calcmode="lin" valueType="num">
                                      <p:cBhvr additive="base">
                                        <p:cTn id="13" dur="1100"/>
                                        <p:tgtEl>
                                          <p:spTgt spid="10"/>
                                        </p:tgtEl>
                                        <p:attrNameLst>
                                          <p:attrName>ppt_x</p:attrName>
                                        </p:attrNameLst>
                                      </p:cBhvr>
                                      <p:tavLst>
                                        <p:tav tm="0">
                                          <p:val>
                                            <p:strVal val="ppt_x"/>
                                          </p:val>
                                        </p:tav>
                                        <p:tav tm="100000">
                                          <p:val>
                                            <p:strVal val="0-ppt_w/2"/>
                                          </p:val>
                                        </p:tav>
                                      </p:tavLst>
                                    </p:anim>
                                    <p:anim calcmode="lin" valueType="num">
                                      <p:cBhvr additive="base">
                                        <p:cTn id="14" dur="1100"/>
                                        <p:tgtEl>
                                          <p:spTgt spid="10"/>
                                        </p:tgtEl>
                                        <p:attrNameLst>
                                          <p:attrName>ppt_y</p:attrName>
                                        </p:attrNameLst>
                                      </p:cBhvr>
                                      <p:tavLst>
                                        <p:tav tm="0">
                                          <p:val>
                                            <p:strVal val="ppt_y"/>
                                          </p:val>
                                        </p:tav>
                                        <p:tav tm="100000">
                                          <p:val>
                                            <p:strVal val="ppt_y"/>
                                          </p:val>
                                        </p:tav>
                                      </p:tavLst>
                                    </p:anim>
                                    <p:set>
                                      <p:cBhvr>
                                        <p:cTn id="15" dur="1" fill="hold">
                                          <p:stCondLst>
                                            <p:cond delay="1099"/>
                                          </p:stCondLst>
                                        </p:cTn>
                                        <p:tgtEl>
                                          <p:spTgt spid="10"/>
                                        </p:tgtEl>
                                        <p:attrNameLst>
                                          <p:attrName>style.visibility</p:attrName>
                                        </p:attrNameLst>
                                      </p:cBhvr>
                                      <p:to>
                                        <p:strVal val="hidden"/>
                                      </p:to>
                                    </p:set>
                                  </p:childTnLst>
                                </p:cTn>
                              </p:par>
                              <p:par>
                                <p:cTn id="16" presetID="2" presetClass="entr" presetSubtype="2" decel="100000" fill="hold" grpId="0" nodeType="withEffect">
                                  <p:stCondLst>
                                    <p:cond delay="11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800" fill="hold"/>
                                        <p:tgtEl>
                                          <p:spTgt spid="9"/>
                                        </p:tgtEl>
                                        <p:attrNameLst>
                                          <p:attrName>ppt_x</p:attrName>
                                        </p:attrNameLst>
                                      </p:cBhvr>
                                      <p:tavLst>
                                        <p:tav tm="0">
                                          <p:val>
                                            <p:strVal val="1+#ppt_w/2"/>
                                          </p:val>
                                        </p:tav>
                                        <p:tav tm="100000">
                                          <p:val>
                                            <p:strVal val="#ppt_x"/>
                                          </p:val>
                                        </p:tav>
                                      </p:tavLst>
                                    </p:anim>
                                    <p:anim calcmode="lin" valueType="num">
                                      <p:cBhvr additive="base">
                                        <p:cTn id="19" dur="1800" fill="hold"/>
                                        <p:tgtEl>
                                          <p:spTgt spid="9"/>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1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200"/>
                                        <p:tgtEl>
                                          <p:spTgt spid="3"/>
                                        </p:tgtEl>
                                      </p:cBhvr>
                                    </p:animEffect>
                                  </p:childTnLst>
                                </p:cTn>
                              </p:par>
                              <p:par>
                                <p:cTn id="23" presetID="2" presetClass="entr" presetSubtype="2" decel="100000" fill="hold" grpId="0" nodeType="withEffect">
                                  <p:stCondLst>
                                    <p:cond delay="70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100" fill="hold"/>
                                        <p:tgtEl>
                                          <p:spTgt spid="5"/>
                                        </p:tgtEl>
                                        <p:attrNameLst>
                                          <p:attrName>ppt_x</p:attrName>
                                        </p:attrNameLst>
                                      </p:cBhvr>
                                      <p:tavLst>
                                        <p:tav tm="0">
                                          <p:val>
                                            <p:strVal val="1+#ppt_w/2"/>
                                          </p:val>
                                        </p:tav>
                                        <p:tav tm="100000">
                                          <p:val>
                                            <p:strVal val="#ppt_x"/>
                                          </p:val>
                                        </p:tav>
                                      </p:tavLst>
                                    </p:anim>
                                    <p:anim calcmode="lin" valueType="num">
                                      <p:cBhvr additive="base">
                                        <p:cTn id="26" dur="1100" fill="hold"/>
                                        <p:tgtEl>
                                          <p:spTgt spid="5"/>
                                        </p:tgtEl>
                                        <p:attrNameLst>
                                          <p:attrName>ppt_y</p:attrName>
                                        </p:attrNameLst>
                                      </p:cBhvr>
                                      <p:tavLst>
                                        <p:tav tm="0">
                                          <p:val>
                                            <p:strVal val="#ppt_y"/>
                                          </p:val>
                                        </p:tav>
                                        <p:tav tm="100000">
                                          <p:val>
                                            <p:strVal val="#ppt_y"/>
                                          </p:val>
                                        </p:tav>
                                      </p:tavLst>
                                    </p:anim>
                                  </p:childTnLst>
                                </p:cTn>
                              </p:par>
                              <p:par>
                                <p:cTn id="27" presetID="2" presetClass="exit" presetSubtype="8" accel="12000" decel="72000" fill="hold" grpId="0" nodeType="withEffect">
                                  <p:stCondLst>
                                    <p:cond delay="100"/>
                                  </p:stCondLst>
                                  <p:childTnLst>
                                    <p:anim calcmode="lin" valueType="num">
                                      <p:cBhvr additive="base">
                                        <p:cTn id="28" dur="1400"/>
                                        <p:tgtEl>
                                          <p:spTgt spid="8"/>
                                        </p:tgtEl>
                                        <p:attrNameLst>
                                          <p:attrName>ppt_x</p:attrName>
                                        </p:attrNameLst>
                                      </p:cBhvr>
                                      <p:tavLst>
                                        <p:tav tm="0">
                                          <p:val>
                                            <p:strVal val="ppt_x"/>
                                          </p:val>
                                        </p:tav>
                                        <p:tav tm="100000">
                                          <p:val>
                                            <p:strVal val="0-ppt_w/2"/>
                                          </p:val>
                                        </p:tav>
                                      </p:tavLst>
                                    </p:anim>
                                    <p:anim calcmode="lin" valueType="num">
                                      <p:cBhvr additive="base">
                                        <p:cTn id="29" dur="1400"/>
                                        <p:tgtEl>
                                          <p:spTgt spid="8"/>
                                        </p:tgtEl>
                                        <p:attrNameLst>
                                          <p:attrName>ppt_y</p:attrName>
                                        </p:attrNameLst>
                                      </p:cBhvr>
                                      <p:tavLst>
                                        <p:tav tm="0">
                                          <p:val>
                                            <p:strVal val="ppt_y"/>
                                          </p:val>
                                        </p:tav>
                                        <p:tav tm="100000">
                                          <p:val>
                                            <p:strVal val="ppt_y"/>
                                          </p:val>
                                        </p:tav>
                                      </p:tavLst>
                                    </p:anim>
                                    <p:set>
                                      <p:cBhvr>
                                        <p:cTn id="30" dur="1" fill="hold">
                                          <p:stCondLst>
                                            <p:cond delay="13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9" grpId="0"/>
      <p:bldP spid="9" grpId="1"/>
      <p:bldP spid="10" grpId="0"/>
      <p:bldP spid="8"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Elbow Connector 48"/>
          <p:cNvCxnSpPr>
            <a:stCxn id="9" idx="1"/>
            <a:endCxn id="7" idx="3"/>
          </p:cNvCxnSpPr>
          <p:nvPr/>
        </p:nvCxnSpPr>
        <p:spPr>
          <a:xfrm rot="10800000">
            <a:off x="1837577" y="2111982"/>
            <a:ext cx="4273440" cy="245660"/>
          </a:xfrm>
          <a:prstGeom prst="bentConnector3">
            <a:avLst>
              <a:gd name="adj1" fmla="val 50000"/>
            </a:avLst>
          </a:prstGeom>
          <a:ln w="28575">
            <a:solidFill>
              <a:srgbClr val="30525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3" idx="1"/>
            <a:endCxn id="11" idx="3"/>
          </p:cNvCxnSpPr>
          <p:nvPr/>
        </p:nvCxnSpPr>
        <p:spPr>
          <a:xfrm rot="10800000" flipV="1">
            <a:off x="2348123" y="3661984"/>
            <a:ext cx="4698204" cy="251502"/>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4" idx="1"/>
          </p:cNvCxnSpPr>
          <p:nvPr/>
        </p:nvCxnSpPr>
        <p:spPr>
          <a:xfrm rot="10800000">
            <a:off x="2743969" y="3391461"/>
            <a:ext cx="4302359" cy="712112"/>
          </a:xfrm>
          <a:prstGeom prst="bentConnector3">
            <a:avLst>
              <a:gd name="adj1" fmla="val 95933"/>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p:cNvCxnSpPr>
          <p:nvPr/>
        </p:nvCxnSpPr>
        <p:spPr>
          <a:xfrm rot="10800000" flipV="1">
            <a:off x="1900574" y="3201374"/>
            <a:ext cx="4514254" cy="190086"/>
          </a:xfrm>
          <a:prstGeom prst="bentConnector3">
            <a:avLst>
              <a:gd name="adj1" fmla="val 77585"/>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9" idx="1"/>
            <a:endCxn id="8" idx="3"/>
          </p:cNvCxnSpPr>
          <p:nvPr/>
        </p:nvCxnSpPr>
        <p:spPr>
          <a:xfrm rot="10800000" flipV="1">
            <a:off x="1837577" y="2357642"/>
            <a:ext cx="4273440" cy="273358"/>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1646" y="-437784"/>
            <a:ext cx="8049116" cy="1380922"/>
          </a:xfrm>
        </p:spPr>
        <p:txBody>
          <a:bodyPr>
            <a:noAutofit/>
          </a:bodyPr>
          <a:lstStyle/>
          <a:p>
            <a:pPr algn="ctr"/>
            <a:r>
              <a:rPr lang="en-US" dirty="0" smtClean="0"/>
              <a:t>Transition Timeline</a:t>
            </a:r>
            <a:endParaRPr lang="en-US" dirty="0"/>
          </a:p>
        </p:txBody>
      </p:sp>
      <p:pic>
        <p:nvPicPr>
          <p:cNvPr id="3" name="Picture 2"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3" y="-40947"/>
            <a:ext cx="8810897" cy="4957368"/>
          </a:xfrm>
          <a:prstGeom prst="rect">
            <a:avLst/>
          </a:prstGeom>
        </p:spPr>
      </p:pic>
      <p:sp>
        <p:nvSpPr>
          <p:cNvPr id="5" name="Rounded Rectangle 4"/>
          <p:cNvSpPr/>
          <p:nvPr/>
        </p:nvSpPr>
        <p:spPr>
          <a:xfrm>
            <a:off x="759026" y="132382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STL</a:t>
            </a:r>
          </a:p>
        </p:txBody>
      </p:sp>
      <p:sp>
        <p:nvSpPr>
          <p:cNvPr id="6" name="Rounded Rectangle 5"/>
          <p:cNvSpPr/>
          <p:nvPr/>
        </p:nvSpPr>
        <p:spPr>
          <a:xfrm>
            <a:off x="4780375" y="132065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7" name="Rounded Rectangle 6"/>
          <p:cNvSpPr/>
          <p:nvPr/>
        </p:nvSpPr>
        <p:spPr>
          <a:xfrm>
            <a:off x="1211412" y="192189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PAC</a:t>
            </a:r>
          </a:p>
        </p:txBody>
      </p:sp>
      <p:sp>
        <p:nvSpPr>
          <p:cNvPr id="8" name="Rounded Rectangle 7"/>
          <p:cNvSpPr/>
          <p:nvPr/>
        </p:nvSpPr>
        <p:spPr>
          <a:xfrm>
            <a:off x="1211412" y="244091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a:t>
            </a:r>
          </a:p>
        </p:txBody>
      </p:sp>
      <p:sp>
        <p:nvSpPr>
          <p:cNvPr id="9" name="Rounded Rectangle 8"/>
          <p:cNvSpPr/>
          <p:nvPr/>
        </p:nvSpPr>
        <p:spPr>
          <a:xfrm>
            <a:off x="6111017" y="216755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VN</a:t>
            </a:r>
            <a:endParaRPr lang="en-US" sz="1200" dirty="0"/>
          </a:p>
        </p:txBody>
      </p:sp>
      <p:sp>
        <p:nvSpPr>
          <p:cNvPr id="10" name="Rounded Rectangle 9"/>
          <p:cNvSpPr/>
          <p:nvPr/>
        </p:nvSpPr>
        <p:spPr>
          <a:xfrm>
            <a:off x="1721958" y="32013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 O/P</a:t>
            </a:r>
            <a:endParaRPr lang="en-US" sz="1200" dirty="0"/>
          </a:p>
        </p:txBody>
      </p:sp>
      <p:sp>
        <p:nvSpPr>
          <p:cNvPr id="11" name="Rounded Rectangle 10"/>
          <p:cNvSpPr/>
          <p:nvPr/>
        </p:nvSpPr>
        <p:spPr>
          <a:xfrm>
            <a:off x="1721958" y="3723400"/>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CAL O/P</a:t>
            </a:r>
            <a:endParaRPr lang="en-US" sz="1200" dirty="0"/>
          </a:p>
        </p:txBody>
      </p:sp>
      <p:sp>
        <p:nvSpPr>
          <p:cNvPr id="12" name="Rounded Rectangle 11"/>
          <p:cNvSpPr/>
          <p:nvPr/>
        </p:nvSpPr>
        <p:spPr>
          <a:xfrm>
            <a:off x="6414827" y="301128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dirty="0" smtClean="0"/>
              <a:t>VN</a:t>
            </a:r>
            <a:r>
              <a:rPr lang="en-US" sz="1200" dirty="0"/>
              <a:t/>
            </a:r>
            <a:br>
              <a:rPr lang="en-US" sz="1200" dirty="0"/>
            </a:br>
            <a:r>
              <a:rPr lang="en-US" sz="1200" dirty="0"/>
              <a:t>MOB</a:t>
            </a:r>
          </a:p>
        </p:txBody>
      </p:sp>
      <p:sp>
        <p:nvSpPr>
          <p:cNvPr id="13" name="Rounded Rectangle 12"/>
          <p:cNvSpPr/>
          <p:nvPr/>
        </p:nvSpPr>
        <p:spPr>
          <a:xfrm>
            <a:off x="7046327" y="3471898"/>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PAC</a:t>
            </a:r>
            <a:endParaRPr lang="en-US" sz="1200" dirty="0"/>
          </a:p>
        </p:txBody>
      </p:sp>
      <p:sp>
        <p:nvSpPr>
          <p:cNvPr id="14" name="Rounded Rectangle 13"/>
          <p:cNvSpPr/>
          <p:nvPr/>
        </p:nvSpPr>
        <p:spPr>
          <a:xfrm>
            <a:off x="7046327" y="3913486"/>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MB</a:t>
            </a:r>
            <a:endParaRPr lang="en-US" sz="1200" dirty="0"/>
          </a:p>
        </p:txBody>
      </p:sp>
      <p:sp>
        <p:nvSpPr>
          <p:cNvPr id="15" name="Rounded Rectangle 14"/>
          <p:cNvSpPr/>
          <p:nvPr/>
        </p:nvSpPr>
        <p:spPr>
          <a:xfrm>
            <a:off x="7046327" y="4355074"/>
            <a:ext cx="626165" cy="380172"/>
          </a:xfrm>
          <a:prstGeom prst="roundRect">
            <a:avLst/>
          </a:prstGeom>
          <a:solidFill>
            <a:srgbClr val="2C6E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DAV</a:t>
            </a:r>
            <a:endParaRPr lang="en-US" sz="1200" dirty="0"/>
          </a:p>
        </p:txBody>
      </p:sp>
      <p:sp>
        <p:nvSpPr>
          <p:cNvPr id="17" name="2017"/>
          <p:cNvSpPr txBox="1"/>
          <p:nvPr/>
        </p:nvSpPr>
        <p:spPr>
          <a:xfrm>
            <a:off x="1760803" y="860865"/>
            <a:ext cx="1159206" cy="369332"/>
          </a:xfrm>
          <a:prstGeom prst="rect">
            <a:avLst/>
          </a:prstGeom>
          <a:noFill/>
        </p:spPr>
        <p:txBody>
          <a:bodyPr wrap="square" rtlCol="0">
            <a:spAutoFit/>
          </a:bodyPr>
          <a:lstStyle/>
          <a:p>
            <a:r>
              <a:rPr lang="en-US" sz="1800" b="1" dirty="0">
                <a:solidFill>
                  <a:srgbClr val="00AAA0"/>
                </a:solidFill>
                <a:latin typeface="+mj-lt"/>
              </a:rPr>
              <a:t>2017</a:t>
            </a:r>
          </a:p>
        </p:txBody>
      </p:sp>
      <p:sp>
        <p:nvSpPr>
          <p:cNvPr id="18" name="2018"/>
          <p:cNvSpPr txBox="1"/>
          <p:nvPr/>
        </p:nvSpPr>
        <p:spPr>
          <a:xfrm>
            <a:off x="3590461" y="860865"/>
            <a:ext cx="1159206" cy="369332"/>
          </a:xfrm>
          <a:prstGeom prst="rect">
            <a:avLst/>
          </a:prstGeom>
          <a:noFill/>
        </p:spPr>
        <p:txBody>
          <a:bodyPr wrap="square" rtlCol="0">
            <a:spAutoFit/>
          </a:bodyPr>
          <a:lstStyle/>
          <a:p>
            <a:r>
              <a:rPr lang="en-US" sz="1800" b="1" dirty="0">
                <a:solidFill>
                  <a:srgbClr val="00AAA0"/>
                </a:solidFill>
                <a:latin typeface="+mj-lt"/>
              </a:rPr>
              <a:t>2018</a:t>
            </a:r>
          </a:p>
        </p:txBody>
      </p:sp>
      <p:sp>
        <p:nvSpPr>
          <p:cNvPr id="19" name="2019"/>
          <p:cNvSpPr txBox="1"/>
          <p:nvPr/>
        </p:nvSpPr>
        <p:spPr>
          <a:xfrm>
            <a:off x="5450199" y="860865"/>
            <a:ext cx="1159206" cy="369332"/>
          </a:xfrm>
          <a:prstGeom prst="rect">
            <a:avLst/>
          </a:prstGeom>
          <a:noFill/>
        </p:spPr>
        <p:txBody>
          <a:bodyPr wrap="square" rtlCol="0">
            <a:spAutoFit/>
          </a:bodyPr>
          <a:lstStyle/>
          <a:p>
            <a:r>
              <a:rPr lang="en-US" sz="1800" b="1" dirty="0">
                <a:solidFill>
                  <a:srgbClr val="00AAA0"/>
                </a:solidFill>
                <a:latin typeface="+mj-lt"/>
              </a:rPr>
              <a:t>2019</a:t>
            </a:r>
          </a:p>
        </p:txBody>
      </p:sp>
      <p:sp>
        <p:nvSpPr>
          <p:cNvPr id="20" name="2020"/>
          <p:cNvSpPr txBox="1"/>
          <p:nvPr/>
        </p:nvSpPr>
        <p:spPr>
          <a:xfrm>
            <a:off x="7279229" y="860865"/>
            <a:ext cx="1159206" cy="369332"/>
          </a:xfrm>
          <a:prstGeom prst="rect">
            <a:avLst/>
          </a:prstGeom>
          <a:noFill/>
        </p:spPr>
        <p:txBody>
          <a:bodyPr wrap="square" rtlCol="0">
            <a:spAutoFit/>
          </a:bodyPr>
          <a:lstStyle/>
          <a:p>
            <a:r>
              <a:rPr lang="en-US" sz="1800" b="1" dirty="0">
                <a:solidFill>
                  <a:srgbClr val="00AAA0"/>
                </a:solidFill>
                <a:latin typeface="+mj-lt"/>
              </a:rPr>
              <a:t>2020</a:t>
            </a:r>
            <a:endParaRPr lang="en-US" sz="1200" b="1" dirty="0">
              <a:solidFill>
                <a:srgbClr val="00AAA0"/>
              </a:solidFill>
              <a:latin typeface="+mj-lt"/>
            </a:endParaRPr>
          </a:p>
        </p:txBody>
      </p:sp>
      <p:cxnSp>
        <p:nvCxnSpPr>
          <p:cNvPr id="54" name="Elbow Connector 53"/>
          <p:cNvCxnSpPr>
            <a:stCxn id="6" idx="1"/>
            <a:endCxn id="5" idx="3"/>
          </p:cNvCxnSpPr>
          <p:nvPr/>
        </p:nvCxnSpPr>
        <p:spPr>
          <a:xfrm rot="10800000" flipV="1">
            <a:off x="1385192" y="1510736"/>
            <a:ext cx="3395183" cy="3174"/>
          </a:xfrm>
          <a:prstGeom prst="bentConnector3">
            <a:avLst>
              <a:gd name="adj1" fmla="val 50000"/>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1"/>
            <a:endCxn id="11" idx="3"/>
          </p:cNvCxnSpPr>
          <p:nvPr/>
        </p:nvCxnSpPr>
        <p:spPr>
          <a:xfrm rot="10800000">
            <a:off x="2348123" y="3913486"/>
            <a:ext cx="4698204" cy="631674"/>
          </a:xfrm>
          <a:prstGeom prst="bentConnector3">
            <a:avLst>
              <a:gd name="adj1" fmla="val 87837"/>
            </a:avLst>
          </a:prstGeom>
          <a:ln w="28575">
            <a:solidFill>
              <a:srgbClr val="305256"/>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977974" y="1700822"/>
            <a:ext cx="802401" cy="411160"/>
          </a:xfrm>
          <a:prstGeom prst="straightConnector1">
            <a:avLst/>
          </a:prstGeom>
          <a:ln w="28575">
            <a:solidFill>
              <a:srgbClr val="305256"/>
            </a:solidFill>
            <a:headEnd w="lg" len="lg"/>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82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545444" cy="5369312"/>
          </a:xfrm>
          <a:prstGeom prst="rect">
            <a:avLst/>
          </a:prstGeom>
        </p:spPr>
      </p:pic>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smtClean="0">
                <a:solidFill>
                  <a:schemeClr val="bg1"/>
                </a:solidFill>
              </a:rPr>
              <a:t>Introducing... CPMC Mission Bernal</a:t>
            </a:r>
            <a:endParaRPr lang="en-US" sz="4000" dirty="0">
              <a:solidFill>
                <a:schemeClr val="bg1"/>
              </a:solidFill>
            </a:endParaRPr>
          </a:p>
        </p:txBody>
      </p:sp>
    </p:spTree>
    <p:extLst>
      <p:ext uri="{BB962C8B-B14F-4D97-AF65-F5344CB8AC3E}">
        <p14:creationId xmlns:p14="http://schemas.microsoft.com/office/powerpoint/2010/main" val="4106649099"/>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9" name="Straight Connector 8"/>
          <p:cNvCxnSpPr/>
          <p:nvPr/>
        </p:nvCxnSpPr>
        <p:spPr>
          <a:xfrm>
            <a:off x="586394" y="894553"/>
            <a:ext cx="855760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MIssion Bernal Services"/>
          <p:cNvSpPr>
            <a:spLocks noGrp="1"/>
          </p:cNvSpPr>
          <p:nvPr>
            <p:ph type="title"/>
          </p:nvPr>
        </p:nvSpPr>
        <p:spPr>
          <a:xfrm>
            <a:off x="623887" y="299982"/>
            <a:ext cx="8404609" cy="709667"/>
          </a:xfrm>
        </p:spPr>
        <p:txBody>
          <a:bodyPr>
            <a:noAutofit/>
          </a:bodyPr>
          <a:lstStyle/>
          <a:p>
            <a:r>
              <a:rPr lang="en-US" sz="4000" dirty="0">
                <a:solidFill>
                  <a:schemeClr val="bg1"/>
                </a:solidFill>
              </a:rPr>
              <a:t>Introducing... CPMC Mission Bernal</a:t>
            </a:r>
          </a:p>
        </p:txBody>
      </p:sp>
    </p:spTree>
    <p:extLst>
      <p:ext uri="{BB962C8B-B14F-4D97-AF65-F5344CB8AC3E}">
        <p14:creationId xmlns:p14="http://schemas.microsoft.com/office/powerpoint/2010/main" val="320363070"/>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ctual Blue Green Plate"/>
          <p:cNvSpPr/>
          <p:nvPr/>
        </p:nvSpPr>
        <p:spPr>
          <a:xfrm>
            <a:off x="1" y="-1"/>
            <a:ext cx="9144000" cy="5212081"/>
          </a:xfrm>
          <a:prstGeom prst="rect">
            <a:avLst/>
          </a:prstGeom>
          <a:gradFill>
            <a:gsLst>
              <a:gs pos="22000">
                <a:schemeClr val="tx1">
                  <a:alpha val="0"/>
                </a:schemeClr>
              </a:gs>
              <a:gs pos="62000">
                <a:srgbClr val="001723">
                  <a:alpha val="49000"/>
                </a:srgbClr>
              </a:gs>
              <a:gs pos="100000">
                <a:srgbClr val="001723">
                  <a:alpha val="8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US" sz="1100" dirty="0"/>
          </a:p>
        </p:txBody>
      </p:sp>
      <p:pic>
        <p:nvPicPr>
          <p:cNvPr id="3" name="Picture 2" descr="OTR-Map.png"/>
          <p:cNvPicPr>
            <a:picLocks noChangeAspect="1"/>
          </p:cNvPicPr>
          <p:nvPr/>
        </p:nvPicPr>
        <p:blipFill>
          <a:blip r:embed="rId3" cstate="print"/>
          <a:srcRect l="18095" t="17778" r="7619" b="8889"/>
          <a:stretch>
            <a:fillRect/>
          </a:stretch>
        </p:blipFill>
        <p:spPr>
          <a:xfrm>
            <a:off x="1654516" y="57053"/>
            <a:ext cx="6792890" cy="5029312"/>
          </a:xfrm>
          <a:prstGeom prst="rect">
            <a:avLst/>
          </a:prstGeom>
        </p:spPr>
      </p:pic>
      <p:pic>
        <p:nvPicPr>
          <p:cNvPr id="4" name="Picture 3" descr="OTR-Sign.png"/>
          <p:cNvPicPr>
            <a:picLocks noChangeAspect="1"/>
          </p:cNvPicPr>
          <p:nvPr/>
        </p:nvPicPr>
        <p:blipFill>
          <a:blip r:embed="rId4" cstate="print"/>
          <a:srcRect l="17143" t="16508" r="5714" b="6349"/>
          <a:stretch>
            <a:fillRect/>
          </a:stretch>
        </p:blipFill>
        <p:spPr>
          <a:xfrm>
            <a:off x="1567536" y="-29987"/>
            <a:ext cx="7054092" cy="529040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 y="0"/>
            <a:ext cx="10089982" cy="5675614"/>
          </a:xfrm>
          <a:prstGeom prst="rect">
            <a:avLst/>
          </a:prstGeom>
        </p:spPr>
      </p:pic>
      <p:sp>
        <p:nvSpPr>
          <p:cNvPr id="6" name="TextBox 5"/>
          <p:cNvSpPr txBox="1"/>
          <p:nvPr/>
        </p:nvSpPr>
        <p:spPr>
          <a:xfrm>
            <a:off x="5420136" y="3820767"/>
            <a:ext cx="3733800" cy="1138773"/>
          </a:xfrm>
          <a:prstGeom prst="rect">
            <a:avLst/>
          </a:prstGeom>
          <a:noFill/>
        </p:spPr>
        <p:txBody>
          <a:bodyPr wrap="square" rtlCol="0">
            <a:spAutoFit/>
          </a:bodyPr>
          <a:lstStyle/>
          <a:p>
            <a:pPr>
              <a:lnSpc>
                <a:spcPct val="80000"/>
              </a:lnSpc>
            </a:pPr>
            <a:r>
              <a:rPr lang="en-US" dirty="0" smtClean="0">
                <a:solidFill>
                  <a:schemeClr val="bg1">
                    <a:lumMod val="95000"/>
                  </a:schemeClr>
                </a:solidFill>
              </a:rPr>
              <a:t>Episode Six:</a:t>
            </a:r>
            <a:r>
              <a:rPr lang="en-US" sz="2400" b="1" dirty="0" smtClean="0">
                <a:solidFill>
                  <a:schemeClr val="bg1">
                    <a:lumMod val="95000"/>
                  </a:schemeClr>
                </a:solidFill>
              </a:rPr>
              <a:t/>
            </a:r>
            <a:br>
              <a:rPr lang="en-US" sz="2400" b="1" dirty="0" smtClean="0">
                <a:solidFill>
                  <a:schemeClr val="bg1">
                    <a:lumMod val="95000"/>
                  </a:schemeClr>
                </a:solidFill>
              </a:rPr>
            </a:br>
            <a:r>
              <a:rPr lang="en-US" sz="2400" b="1" dirty="0" smtClean="0">
                <a:solidFill>
                  <a:schemeClr val="bg1">
                    <a:lumMod val="95000"/>
                  </a:schemeClr>
                </a:solidFill>
              </a:rPr>
              <a:t>Smart Hospitals</a:t>
            </a:r>
          </a:p>
          <a:p>
            <a:r>
              <a:rPr lang="en-US" sz="1800" b="1" dirty="0" smtClean="0">
                <a:solidFill>
                  <a:schemeClr val="bg1">
                    <a:lumMod val="95000"/>
                  </a:schemeClr>
                </a:solidFill>
              </a:rPr>
              <a:t>with guests </a:t>
            </a:r>
            <a:r>
              <a:rPr lang="en-US" sz="1800" b="1" dirty="0" err="1" smtClean="0">
                <a:solidFill>
                  <a:schemeClr val="bg1">
                    <a:lumMod val="95000"/>
                  </a:schemeClr>
                </a:solidFill>
              </a:rPr>
              <a:t>Hamila</a:t>
            </a:r>
            <a:r>
              <a:rPr lang="en-US" sz="1800" b="1" dirty="0" smtClean="0">
                <a:solidFill>
                  <a:schemeClr val="bg1">
                    <a:lumMod val="95000"/>
                  </a:schemeClr>
                </a:solidFill>
              </a:rPr>
              <a:t> </a:t>
            </a:r>
            <a:r>
              <a:rPr lang="en-US" sz="1800" b="1" dirty="0" err="1" smtClean="0">
                <a:solidFill>
                  <a:schemeClr val="bg1">
                    <a:lumMod val="95000"/>
                  </a:schemeClr>
                </a:solidFill>
              </a:rPr>
              <a:t>Kownacki</a:t>
            </a:r>
            <a:r>
              <a:rPr lang="en-US" sz="1800" b="1" dirty="0" smtClean="0">
                <a:solidFill>
                  <a:schemeClr val="bg1">
                    <a:lumMod val="95000"/>
                  </a:schemeClr>
                </a:solidFill>
              </a:rPr>
              <a:t>, PAC OR &amp; Radiology Staff</a:t>
            </a:r>
          </a:p>
        </p:txBody>
      </p:sp>
    </p:spTree>
    <p:extLst>
      <p:ext uri="{BB962C8B-B14F-4D97-AF65-F5344CB8AC3E}">
        <p14:creationId xmlns:p14="http://schemas.microsoft.com/office/powerpoint/2010/main" val="296867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formance-iStock_000059159580_XXXLarge.png"/>
          <p:cNvPicPr>
            <a:picLocks noChangeAspect="1"/>
          </p:cNvPicPr>
          <p:nvPr/>
        </p:nvPicPr>
        <p:blipFill>
          <a:blip r:embed="rId3" cstate="print"/>
          <a:stretch>
            <a:fillRect/>
          </a:stretch>
        </p:blipFill>
        <p:spPr>
          <a:xfrm>
            <a:off x="2057400" y="895351"/>
            <a:ext cx="5097336" cy="3733798"/>
          </a:xfrm>
          <a:prstGeom prst="rect">
            <a:avLst/>
          </a:prstGeom>
          <a:effectLst/>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Care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400"/>
                                        <p:tgtEl>
                                          <p:spTgt spid="8"/>
                                        </p:tgtEl>
                                      </p:cBhvr>
                                    </p:animEffect>
                                  </p:childTnLst>
                                </p:cTn>
                              </p:par>
                              <p:par>
                                <p:cTn id="8" presetID="19" presetClass="emph" presetSubtype="0" fill="hold" nodeType="withEffect">
                                  <p:stCondLst>
                                    <p:cond delay="600"/>
                                  </p:stCondLst>
                                  <p:childTnLst>
                                    <p:animClr clrSpc="rgb" dir="cw">
                                      <p:cBhvr override="childStyle">
                                        <p:cTn id="9" dur="500" fill="hold"/>
                                        <p:tgtEl>
                                          <p:spTgt spid="14">
                                            <p:txEl>
                                              <p:pRg st="0" end="0"/>
                                            </p:txEl>
                                          </p:spTgt>
                                        </p:tgtEl>
                                        <p:attrNameLst>
                                          <p:attrName>style.color</p:attrName>
                                        </p:attrNameLst>
                                      </p:cBhvr>
                                      <p:to>
                                        <a:srgbClr val="93CFD9"/>
                                      </p:to>
                                    </p:animClr>
                                    <p:animClr clrSpc="rgb" dir="cw">
                                      <p:cBhvr>
                                        <p:cTn id="10" dur="500" fill="hold"/>
                                        <p:tgtEl>
                                          <p:spTgt spid="14">
                                            <p:txEl>
                                              <p:pRg st="0" end="0"/>
                                            </p:txEl>
                                          </p:spTgt>
                                        </p:tgtEl>
                                        <p:attrNameLst>
                                          <p:attrName>fillcolor</p:attrName>
                                        </p:attrNameLst>
                                      </p:cBhvr>
                                      <p:to>
                                        <a:srgbClr val="93CFD9"/>
                                      </p:to>
                                    </p:animClr>
                                    <p:set>
                                      <p:cBhvr>
                                        <p:cTn id="11" dur="500" fill="hold"/>
                                        <p:tgtEl>
                                          <p:spTgt spid="14">
                                            <p:txEl>
                                              <p:pRg st="0" end="0"/>
                                            </p:txEl>
                                          </p:spTgt>
                                        </p:tgtEl>
                                        <p:attrNameLst>
                                          <p:attrName>fill.type</p:attrName>
                                        </p:attrNameLst>
                                      </p:cBhvr>
                                      <p:to>
                                        <p:strVal val="solid"/>
                                      </p:to>
                                    </p:set>
                                    <p:set>
                                      <p:cBhvr>
                                        <p:cTn id="12" dur="500" fill="hold"/>
                                        <p:tgtEl>
                                          <p:spTgt spid="14">
                                            <p:txEl>
                                              <p:pRg st="0" end="0"/>
                                            </p:txEl>
                                          </p:spTgt>
                                        </p:tgtEl>
                                        <p:attrNameLst>
                                          <p:attrName>fill.on</p:attrName>
                                        </p:attrNameLst>
                                      </p:cBhvr>
                                      <p:to>
                                        <p:strVal val="true"/>
                                      </p:to>
                                    </p:set>
                                  </p:childTnLst>
                                </p:cTn>
                              </p:par>
                              <p:par>
                                <p:cTn id="13" presetID="19" presetClass="emph" presetSubtype="0" fill="hold" nodeType="withEffect">
                                  <p:stCondLst>
                                    <p:cond delay="1000"/>
                                  </p:stCondLst>
                                  <p:childTnLst>
                                    <p:animClr clrSpc="rgb" dir="cw">
                                      <p:cBhvr override="childStyle">
                                        <p:cTn id="14" dur="900" fill="hold"/>
                                        <p:tgtEl>
                                          <p:spTgt spid="12">
                                            <p:txEl>
                                              <p:pRg st="0" end="0"/>
                                            </p:txEl>
                                          </p:spTgt>
                                        </p:tgtEl>
                                        <p:attrNameLst>
                                          <p:attrName>style.color</p:attrName>
                                        </p:attrNameLst>
                                      </p:cBhvr>
                                      <p:to>
                                        <a:srgbClr val="008599"/>
                                      </p:to>
                                    </p:animClr>
                                    <p:animClr clrSpc="rgb" dir="cw">
                                      <p:cBhvr>
                                        <p:cTn id="15" dur="900" fill="hold"/>
                                        <p:tgtEl>
                                          <p:spTgt spid="12">
                                            <p:txEl>
                                              <p:pRg st="0" end="0"/>
                                            </p:txEl>
                                          </p:spTgt>
                                        </p:tgtEl>
                                        <p:attrNameLst>
                                          <p:attrName>fillcolor</p:attrName>
                                        </p:attrNameLst>
                                      </p:cBhvr>
                                      <p:to>
                                        <a:srgbClr val="008599"/>
                                      </p:to>
                                    </p:animClr>
                                    <p:set>
                                      <p:cBhvr>
                                        <p:cTn id="16" dur="900" fill="hold"/>
                                        <p:tgtEl>
                                          <p:spTgt spid="12">
                                            <p:txEl>
                                              <p:pRg st="0" end="0"/>
                                            </p:txEl>
                                          </p:spTgt>
                                        </p:tgtEl>
                                        <p:attrNameLst>
                                          <p:attrName>fill.type</p:attrName>
                                        </p:attrNameLst>
                                      </p:cBhvr>
                                      <p:to>
                                        <p:strVal val="solid"/>
                                      </p:to>
                                    </p:set>
                                    <p:set>
                                      <p:cBhvr>
                                        <p:cTn id="17" dur="900" fill="hold"/>
                                        <p:tgtEl>
                                          <p:spTgt spid="1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444246" y="2897991"/>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17097" y="3003866"/>
            <a:ext cx="3657600" cy="587559"/>
          </a:xfrm>
          <a:prstGeom prst="rect">
            <a:avLst/>
          </a:prstGeom>
          <a:noFill/>
        </p:spPr>
        <p:txBody>
          <a:bodyPr wrap="square" lIns="91425" tIns="45712" rIns="91425" bIns="45712" rtlCol="0">
            <a:spAutoFit/>
          </a:bodyPr>
          <a:lstStyle/>
          <a:p>
            <a:pPr>
              <a:lnSpc>
                <a:spcPct val="90000"/>
              </a:lnSpc>
            </a:pPr>
            <a:r>
              <a:rPr lang="en-US" sz="2000" dirty="0">
                <a:solidFill>
                  <a:srgbClr val="008599"/>
                </a:solidFill>
              </a:rPr>
              <a:t>full performance</a:t>
            </a:r>
          </a:p>
          <a:p>
            <a:pPr>
              <a:lnSpc>
                <a:spcPct val="90000"/>
              </a:lnSpc>
            </a:pPr>
            <a:r>
              <a:rPr lang="en-US" sz="2000" dirty="0">
                <a:solidFill>
                  <a:srgbClr val="008599"/>
                </a:solidFill>
              </a:rPr>
              <a:t>85% compliance</a:t>
            </a:r>
          </a:p>
        </p:txBody>
      </p:sp>
      <p:sp>
        <p:nvSpPr>
          <p:cNvPr id="5" name="TextBox 4"/>
          <p:cNvSpPr txBox="1"/>
          <p:nvPr/>
        </p:nvSpPr>
        <p:spPr>
          <a:xfrm>
            <a:off x="340898" y="1124186"/>
            <a:ext cx="3846094" cy="1892810"/>
          </a:xfrm>
          <a:prstGeom prst="rect">
            <a:avLst/>
          </a:prstGeom>
          <a:noFill/>
        </p:spPr>
        <p:txBody>
          <a:bodyPr wrap="square" lIns="91425" tIns="45712" rIns="91425" bIns="45712" rtlCol="0">
            <a:spAutoFit/>
          </a:bodyPr>
          <a:lstStyle/>
          <a:p>
            <a:pPr>
              <a:lnSpc>
                <a:spcPct val="80000"/>
              </a:lnSpc>
            </a:pPr>
            <a:r>
              <a:rPr lang="en-US" sz="3600" dirty="0">
                <a:solidFill>
                  <a:srgbClr val="524F50"/>
                </a:solidFill>
                <a:latin typeface="Minion Pro" panose="02040503050306020203" pitchFamily="18" charset="0"/>
              </a:rPr>
              <a:t>Handwashing is </a:t>
            </a:r>
            <a:br>
              <a:rPr lang="en-US" sz="3600" dirty="0">
                <a:solidFill>
                  <a:srgbClr val="524F50"/>
                </a:solidFill>
                <a:latin typeface="Minion Pro" panose="02040503050306020203" pitchFamily="18" charset="0"/>
              </a:rPr>
            </a:br>
            <a:r>
              <a:rPr lang="en-US" sz="3600" dirty="0">
                <a:solidFill>
                  <a:srgbClr val="524F50"/>
                </a:solidFill>
                <a:latin typeface="Minion Pro" panose="02040503050306020203" pitchFamily="18" charset="0"/>
              </a:rPr>
              <a:t>one of our three high reliability initiatives</a:t>
            </a:r>
          </a:p>
        </p:txBody>
      </p:sp>
      <p:sp>
        <p:nvSpPr>
          <p:cNvPr id="11" name="TextBox 10"/>
          <p:cNvSpPr txBox="1"/>
          <p:nvPr/>
        </p:nvSpPr>
        <p:spPr>
          <a:xfrm>
            <a:off x="417097" y="3734050"/>
            <a:ext cx="3657600" cy="587559"/>
          </a:xfrm>
          <a:prstGeom prst="rect">
            <a:avLst/>
          </a:prstGeom>
          <a:noFill/>
        </p:spPr>
        <p:txBody>
          <a:bodyPr wrap="square" lIns="91425" tIns="45712" rIns="91425" bIns="45712" rtlCol="0">
            <a:spAutoFit/>
          </a:bodyPr>
          <a:lstStyle/>
          <a:p>
            <a:pPr>
              <a:lnSpc>
                <a:spcPct val="90000"/>
              </a:lnSpc>
            </a:pPr>
            <a:r>
              <a:rPr lang="en-US" sz="2000" dirty="0">
                <a:solidFill>
                  <a:srgbClr val="008599"/>
                </a:solidFill>
              </a:rPr>
              <a:t>threshold performance</a:t>
            </a:r>
          </a:p>
          <a:p>
            <a:pPr>
              <a:lnSpc>
                <a:spcPct val="90000"/>
              </a:lnSpc>
            </a:pPr>
            <a:r>
              <a:rPr lang="en-US" sz="2000" dirty="0">
                <a:solidFill>
                  <a:srgbClr val="008599"/>
                </a:solidFill>
              </a:rPr>
              <a:t>75% compliance</a:t>
            </a:r>
          </a:p>
        </p:txBody>
      </p:sp>
      <p:pic>
        <p:nvPicPr>
          <p:cNvPr id="12" name="Picture 2" descr="Art, advertising and body painting Kimberly-Clark Professional : Crab"/>
          <p:cNvPicPr>
            <a:picLocks noChangeAspect="1" noChangeArrowheads="1"/>
          </p:cNvPicPr>
          <p:nvPr/>
        </p:nvPicPr>
        <p:blipFill rotWithShape="1">
          <a:blip r:embed="rId3" cstate="print"/>
          <a:srcRect t="26142" r="11111" b="11037"/>
          <a:stretch/>
        </p:blipFill>
        <p:spPr bwMode="auto">
          <a:xfrm>
            <a:off x="4653817" y="831182"/>
            <a:ext cx="4297680" cy="4006686"/>
          </a:xfrm>
          <a:prstGeom prst="rect">
            <a:avLst/>
          </a:prstGeom>
          <a:noFill/>
          <a:effectLst/>
        </p:spPr>
      </p:pic>
      <p:sp>
        <p:nvSpPr>
          <p:cNvPr id="16" name="TextBox 15"/>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7" name="TextBox 16"/>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8" name="TextBox 17"/>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9" name="TextBox 18"/>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extLst>
      <p:ext uri="{BB962C8B-B14F-4D97-AF65-F5344CB8AC3E}">
        <p14:creationId xmlns:p14="http://schemas.microsoft.com/office/powerpoint/2010/main" val="70535256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491646" y="-35448"/>
            <a:ext cx="8049116" cy="853801"/>
          </a:xfrm>
        </p:spPr>
        <p:txBody>
          <a:bodyPr/>
          <a:lstStyle/>
          <a:p>
            <a:r>
              <a:rPr lang="en-US" dirty="0" smtClean="0"/>
              <a:t>Handwashing</a:t>
            </a:r>
            <a:endParaRPr lang="en-US" dirty="0"/>
          </a:p>
        </p:txBody>
      </p:sp>
      <p:sp>
        <p:nvSpPr>
          <p:cNvPr id="6" name="Text Placeholder 5"/>
          <p:cNvSpPr>
            <a:spLocks noGrp="1"/>
          </p:cNvSpPr>
          <p:nvPr>
            <p:ph type="body" sz="quarter" idx="10"/>
          </p:nvPr>
        </p:nvSpPr>
        <p:spPr>
          <a:xfrm>
            <a:off x="753284" y="588231"/>
            <a:ext cx="8044656" cy="383319"/>
          </a:xfrm>
        </p:spPr>
        <p:txBody>
          <a:bodyPr/>
          <a:lstStyle/>
          <a:p>
            <a:r>
              <a:rPr lang="en-US" sz="2000" dirty="0" smtClean="0"/>
              <a:t>All CPMC Campuses</a:t>
            </a:r>
            <a:endParaRPr lang="en-US" dirty="0"/>
          </a:p>
        </p:txBody>
      </p:sp>
      <p:graphicFrame>
        <p:nvGraphicFramePr>
          <p:cNvPr id="14" name="Chart 13"/>
          <p:cNvGraphicFramePr/>
          <p:nvPr>
            <p:extLst>
              <p:ext uri="{D42A27DB-BD31-4B8C-83A1-F6EECF244321}">
                <p14:modId xmlns:p14="http://schemas.microsoft.com/office/powerpoint/2010/main" val="3189113354"/>
              </p:ext>
            </p:extLst>
          </p:nvPr>
        </p:nvGraphicFramePr>
        <p:xfrm>
          <a:off x="191170" y="1069800"/>
          <a:ext cx="8759790" cy="3928920"/>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descr="Chart-All-Campuses.png"/>
          <p:cNvPicPr>
            <a:picLocks noChangeAspect="1"/>
          </p:cNvPicPr>
          <p:nvPr/>
        </p:nvPicPr>
        <p:blipFill>
          <a:blip r:embed="rId4" cstate="print"/>
          <a:srcRect l="80000" t="15238" r="6667"/>
          <a:stretch>
            <a:fillRect/>
          </a:stretch>
        </p:blipFill>
        <p:spPr>
          <a:xfrm>
            <a:off x="8289904" y="2399963"/>
            <a:ext cx="696233" cy="3320118"/>
          </a:xfrm>
          <a:prstGeom prst="rect">
            <a:avLst/>
          </a:prstGeom>
        </p:spPr>
      </p:pic>
      <p:cxnSp>
        <p:nvCxnSpPr>
          <p:cNvPr id="9" name="Straight Connector 8"/>
          <p:cNvCxnSpPr/>
          <p:nvPr/>
        </p:nvCxnSpPr>
        <p:spPr>
          <a:xfrm>
            <a:off x="916553" y="312277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16553" y="2231236"/>
            <a:ext cx="7229071" cy="0"/>
          </a:xfrm>
          <a:prstGeom prst="line">
            <a:avLst/>
          </a:prstGeom>
          <a:ln w="12700" cmpd="sng">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Congrats"/>
          <p:cNvSpPr txBox="1">
            <a:spLocks/>
          </p:cNvSpPr>
          <p:nvPr/>
        </p:nvSpPr>
        <p:spPr>
          <a:xfrm>
            <a:off x="5141615" y="707864"/>
            <a:ext cx="3399147" cy="929412"/>
          </a:xfrm>
          <a:prstGeom prst="rect">
            <a:avLst/>
          </a:prstGeom>
          <a:solidFill>
            <a:srgbClr val="00AAA0">
              <a:alpha val="94118"/>
            </a:srgbClr>
          </a:solidFill>
          <a:effectLst>
            <a:outerShdw blurRad="965200" dist="393700" dir="5400000" sx="119000" sy="119000" algn="t" rotWithShape="0">
              <a:prstClr val="black">
                <a:alpha val="49000"/>
              </a:prstClr>
            </a:outerShdw>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4400" b="0" dirty="0" smtClean="0"/>
              <a:t>Congrats!</a:t>
            </a:r>
          </a:p>
          <a:p>
            <a:pPr algn="ctr">
              <a:lnSpc>
                <a:spcPct val="80000"/>
              </a:lnSpc>
              <a:spcBef>
                <a:spcPts val="75"/>
              </a:spcBef>
            </a:pPr>
            <a:r>
              <a:rPr lang="en-US" sz="2100" b="0" dirty="0" smtClean="0"/>
              <a:t>Best Results to Date</a:t>
            </a:r>
          </a:p>
        </p:txBody>
      </p:sp>
    </p:spTree>
    <p:extLst>
      <p:ext uri="{BB962C8B-B14F-4D97-AF65-F5344CB8AC3E}">
        <p14:creationId xmlns:p14="http://schemas.microsoft.com/office/powerpoint/2010/main" val="260278413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916553" y="659494"/>
            <a:ext cx="822744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33" name="Flowchart: Process 32" hidden="1"/>
          <p:cNvSpPr/>
          <p:nvPr/>
        </p:nvSpPr>
        <p:spPr>
          <a:xfrm>
            <a:off x="533400" y="990600"/>
            <a:ext cx="8229600" cy="3943350"/>
          </a:xfrm>
          <a:prstGeom prst="flowChartProcess">
            <a:avLst/>
          </a:prstGeom>
          <a:solidFill>
            <a:srgbClr val="006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ubheader"/>
          <p:cNvSpPr txBox="1"/>
          <p:nvPr/>
        </p:nvSpPr>
        <p:spPr>
          <a:xfrm>
            <a:off x="685800" y="1244510"/>
            <a:ext cx="8229600" cy="523220"/>
          </a:xfrm>
          <a:prstGeom prst="rect">
            <a:avLst/>
          </a:prstGeom>
          <a:noFill/>
        </p:spPr>
        <p:txBody>
          <a:bodyPr wrap="square" rtlCol="0">
            <a:spAutoFit/>
          </a:bodyPr>
          <a:lstStyle/>
          <a:p>
            <a:r>
              <a:rPr lang="en-US" sz="2800" b="1" dirty="0" smtClean="0">
                <a:solidFill>
                  <a:srgbClr val="524F50"/>
                </a:solidFill>
                <a:latin typeface="+mn-lt"/>
              </a:rPr>
              <a:t>St. Luke’s – SNF leads the way </a:t>
            </a:r>
          </a:p>
        </p:txBody>
      </p:sp>
      <p:sp>
        <p:nvSpPr>
          <p:cNvPr id="5" name="Percents"/>
          <p:cNvSpPr txBox="1"/>
          <p:nvPr/>
        </p:nvSpPr>
        <p:spPr>
          <a:xfrm>
            <a:off x="3081394" y="1800830"/>
            <a:ext cx="1295400" cy="3637919"/>
          </a:xfrm>
          <a:prstGeom prst="rect">
            <a:avLst/>
          </a:prstGeom>
          <a:noFill/>
        </p:spPr>
        <p:txBody>
          <a:bodyPr wrap="square" rtlCol="0">
            <a:spAutoFit/>
          </a:bodyPr>
          <a:lstStyle/>
          <a:p>
            <a:pPr lvl="0">
              <a:lnSpc>
                <a:spcPct val="160000"/>
              </a:lnSpc>
            </a:pPr>
            <a:r>
              <a:rPr lang="en-US" sz="2400" dirty="0" smtClean="0">
                <a:solidFill>
                  <a:srgbClr val="008599"/>
                </a:solidFill>
                <a:latin typeface="+mj-lt"/>
              </a:rPr>
              <a:t>93%</a:t>
            </a:r>
          </a:p>
          <a:p>
            <a:pPr lvl="0">
              <a:lnSpc>
                <a:spcPct val="160000"/>
              </a:lnSpc>
            </a:pPr>
            <a:r>
              <a:rPr lang="en-US" sz="2400" dirty="0" smtClean="0">
                <a:solidFill>
                  <a:srgbClr val="008599"/>
                </a:solidFill>
                <a:latin typeface="+mj-lt"/>
              </a:rPr>
              <a:t>90%</a:t>
            </a:r>
          </a:p>
          <a:p>
            <a:pPr lvl="0">
              <a:lnSpc>
                <a:spcPct val="160000"/>
              </a:lnSpc>
            </a:pPr>
            <a:r>
              <a:rPr lang="en-US" sz="2400" dirty="0" smtClean="0">
                <a:solidFill>
                  <a:srgbClr val="008599"/>
                </a:solidFill>
                <a:latin typeface="+mj-lt"/>
              </a:rPr>
              <a:t>88%</a:t>
            </a:r>
          </a:p>
          <a:p>
            <a:pPr lvl="0">
              <a:lnSpc>
                <a:spcPct val="160000"/>
              </a:lnSpc>
            </a:pPr>
            <a:r>
              <a:rPr lang="en-US" sz="2400" dirty="0" smtClean="0">
                <a:solidFill>
                  <a:srgbClr val="008599"/>
                </a:solidFill>
                <a:latin typeface="+mj-lt"/>
              </a:rPr>
              <a:t>84%</a:t>
            </a:r>
          </a:p>
          <a:p>
            <a:pPr lvl="0">
              <a:lnSpc>
                <a:spcPct val="160000"/>
              </a:lnSpc>
            </a:pPr>
            <a:r>
              <a:rPr lang="en-US" sz="2400" dirty="0" smtClean="0">
                <a:solidFill>
                  <a:srgbClr val="008599"/>
                </a:solidFill>
                <a:latin typeface="+mj-lt"/>
              </a:rPr>
              <a:t>81%</a:t>
            </a:r>
          </a:p>
          <a:p>
            <a:pPr lvl="0">
              <a:lnSpc>
                <a:spcPct val="160000"/>
              </a:lnSpc>
            </a:pPr>
            <a:endParaRPr lang="en-US" sz="2400" dirty="0" smtClean="0">
              <a:solidFill>
                <a:srgbClr val="008599"/>
              </a:solidFill>
              <a:latin typeface="+mj-lt"/>
            </a:endParaRPr>
          </a:p>
        </p:txBody>
      </p:sp>
      <p:sp>
        <p:nvSpPr>
          <p:cNvPr id="22" name="Isosceles Triangle 21"/>
          <p:cNvSpPr/>
          <p:nvPr/>
        </p:nvSpPr>
        <p:spPr>
          <a:xfrm rot="10800000">
            <a:off x="4029456" y="1854109"/>
            <a:ext cx="176784" cy="152400"/>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0800000">
            <a:off x="4029457" y="2463709"/>
            <a:ext cx="176783" cy="152399"/>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10800000">
            <a:off x="4001259" y="3095880"/>
            <a:ext cx="182880" cy="155448"/>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10800000">
            <a:off x="4023360" y="3724530"/>
            <a:ext cx="182880" cy="155448"/>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6248400" y="2006510"/>
            <a:ext cx="1219200" cy="307777"/>
          </a:xfrm>
          <a:prstGeom prst="rect">
            <a:avLst/>
          </a:prstGeom>
          <a:noFill/>
        </p:spPr>
        <p:txBody>
          <a:bodyPr wrap="square" rtlCol="0">
            <a:spAutoFit/>
          </a:bodyPr>
          <a:lstStyle/>
          <a:p>
            <a:pPr algn="ctr"/>
            <a:r>
              <a:rPr lang="en-US" sz="1400" dirty="0" smtClean="0">
                <a:solidFill>
                  <a:schemeClr val="tx1">
                    <a:lumMod val="95000"/>
                    <a:lumOff val="5000"/>
                  </a:schemeClr>
                </a:solidFill>
              </a:rPr>
              <a:t>Threshold</a:t>
            </a:r>
            <a:endParaRPr lang="en-US" dirty="0">
              <a:solidFill>
                <a:schemeClr val="tx1">
                  <a:lumMod val="95000"/>
                  <a:lumOff val="5000"/>
                </a:schemeClr>
              </a:solidFill>
            </a:endParaRPr>
          </a:p>
        </p:txBody>
      </p:sp>
      <p:sp>
        <p:nvSpPr>
          <p:cNvPr id="41" name="TextBox 40"/>
          <p:cNvSpPr txBox="1"/>
          <p:nvPr/>
        </p:nvSpPr>
        <p:spPr>
          <a:xfrm>
            <a:off x="4114800" y="2006511"/>
            <a:ext cx="2057400" cy="307777"/>
          </a:xfrm>
          <a:prstGeom prst="rect">
            <a:avLst/>
          </a:prstGeom>
          <a:noFill/>
        </p:spPr>
        <p:txBody>
          <a:bodyPr wrap="square" rtlCol="0">
            <a:spAutoFit/>
          </a:bodyPr>
          <a:lstStyle/>
          <a:p>
            <a:pPr algn="ctr"/>
            <a:r>
              <a:rPr lang="en-US" sz="1400" dirty="0" smtClean="0">
                <a:solidFill>
                  <a:schemeClr val="bg1"/>
                </a:solidFill>
              </a:rPr>
              <a:t>Below Threshold</a:t>
            </a:r>
            <a:endParaRPr lang="en-US" sz="1400" dirty="0">
              <a:solidFill>
                <a:schemeClr val="bg1"/>
              </a:solidFill>
            </a:endParaRPr>
          </a:p>
        </p:txBody>
      </p:sp>
      <p:sp>
        <p:nvSpPr>
          <p:cNvPr id="42" name="TextBox 41"/>
          <p:cNvSpPr txBox="1"/>
          <p:nvPr/>
        </p:nvSpPr>
        <p:spPr>
          <a:xfrm>
            <a:off x="7391400" y="2006510"/>
            <a:ext cx="1066800" cy="307777"/>
          </a:xfrm>
          <a:prstGeom prst="rect">
            <a:avLst/>
          </a:prstGeom>
          <a:noFill/>
        </p:spPr>
        <p:txBody>
          <a:bodyPr wrap="square" rtlCol="0">
            <a:spAutoFit/>
          </a:bodyPr>
          <a:lstStyle/>
          <a:p>
            <a:pPr algn="ctr"/>
            <a:r>
              <a:rPr lang="en-US" sz="1400" dirty="0" smtClean="0">
                <a:solidFill>
                  <a:schemeClr val="bg1"/>
                </a:solidFill>
              </a:rPr>
              <a:t>Full</a:t>
            </a:r>
            <a:endParaRPr lang="en-US" dirty="0">
              <a:solidFill>
                <a:schemeClr val="bg1"/>
              </a:solidFill>
            </a:endParaRPr>
          </a:p>
        </p:txBody>
      </p:sp>
      <p:sp>
        <p:nvSpPr>
          <p:cNvPr id="30" name="TextBox 29"/>
          <p:cNvSpPr txBox="1"/>
          <p:nvPr/>
        </p:nvSpPr>
        <p:spPr>
          <a:xfrm>
            <a:off x="685800" y="1825910"/>
            <a:ext cx="2590800" cy="3046988"/>
          </a:xfrm>
          <a:prstGeom prst="rect">
            <a:avLst/>
          </a:prstGeom>
          <a:noFill/>
        </p:spPr>
        <p:txBody>
          <a:bodyPr wrap="square" rtlCol="0">
            <a:spAutoFit/>
          </a:bodyPr>
          <a:lstStyle/>
          <a:p>
            <a:pPr>
              <a:lnSpc>
                <a:spcPct val="160000"/>
              </a:lnSpc>
            </a:pPr>
            <a:r>
              <a:rPr lang="en-US" sz="2400" dirty="0" smtClean="0">
                <a:solidFill>
                  <a:srgbClr val="008599"/>
                </a:solidFill>
                <a:latin typeface="+mj-lt"/>
              </a:rPr>
              <a:t>SNF</a:t>
            </a:r>
          </a:p>
          <a:p>
            <a:pPr>
              <a:lnSpc>
                <a:spcPct val="160000"/>
              </a:lnSpc>
            </a:pPr>
            <a:r>
              <a:rPr lang="en-US" sz="2400" dirty="0" smtClean="0">
                <a:solidFill>
                  <a:srgbClr val="008599"/>
                </a:solidFill>
                <a:latin typeface="+mj-lt"/>
              </a:rPr>
              <a:t>ICU</a:t>
            </a:r>
          </a:p>
          <a:p>
            <a:pPr>
              <a:lnSpc>
                <a:spcPct val="160000"/>
              </a:lnSpc>
            </a:pPr>
            <a:r>
              <a:rPr lang="en-US" sz="2400" dirty="0" smtClean="0">
                <a:solidFill>
                  <a:srgbClr val="008599"/>
                </a:solidFill>
                <a:latin typeface="+mj-lt"/>
              </a:rPr>
              <a:t>Sub </a:t>
            </a:r>
            <a:r>
              <a:rPr lang="en-US" sz="2400" dirty="0">
                <a:solidFill>
                  <a:srgbClr val="008599"/>
                </a:solidFill>
                <a:latin typeface="+mj-lt"/>
              </a:rPr>
              <a:t>Acute</a:t>
            </a:r>
          </a:p>
          <a:p>
            <a:pPr>
              <a:lnSpc>
                <a:spcPct val="160000"/>
              </a:lnSpc>
            </a:pPr>
            <a:r>
              <a:rPr lang="en-US" sz="2400" dirty="0" err="1">
                <a:solidFill>
                  <a:srgbClr val="008599"/>
                </a:solidFill>
                <a:latin typeface="+mj-lt"/>
              </a:rPr>
              <a:t>MedSurg</a:t>
            </a:r>
            <a:r>
              <a:rPr lang="en-US" sz="2400" dirty="0">
                <a:solidFill>
                  <a:srgbClr val="008599"/>
                </a:solidFill>
                <a:latin typeface="+mj-lt"/>
              </a:rPr>
              <a:t> 9</a:t>
            </a:r>
            <a:r>
              <a:rPr lang="en-US" sz="2400" baseline="30000" dirty="0">
                <a:solidFill>
                  <a:srgbClr val="008599"/>
                </a:solidFill>
                <a:latin typeface="+mj-lt"/>
              </a:rPr>
              <a:t>th</a:t>
            </a:r>
            <a:r>
              <a:rPr lang="en-US" sz="2400" dirty="0">
                <a:solidFill>
                  <a:srgbClr val="008599"/>
                </a:solidFill>
                <a:latin typeface="+mj-lt"/>
              </a:rPr>
              <a:t> </a:t>
            </a:r>
            <a:r>
              <a:rPr lang="en-US" sz="2400" dirty="0" err="1">
                <a:solidFill>
                  <a:srgbClr val="008599"/>
                </a:solidFill>
                <a:latin typeface="+mj-lt"/>
              </a:rPr>
              <a:t>Fl</a:t>
            </a:r>
            <a:endParaRPr lang="en-US" sz="2400" dirty="0">
              <a:solidFill>
                <a:srgbClr val="008599"/>
              </a:solidFill>
              <a:latin typeface="+mj-lt"/>
            </a:endParaRPr>
          </a:p>
          <a:p>
            <a:pPr lvl="0">
              <a:lnSpc>
                <a:spcPct val="160000"/>
              </a:lnSpc>
            </a:pPr>
            <a:r>
              <a:rPr lang="en-US" sz="2400" dirty="0" smtClean="0">
                <a:solidFill>
                  <a:srgbClr val="008599"/>
                </a:solidFill>
                <a:latin typeface="+mj-lt"/>
              </a:rPr>
              <a:t>Telemetry 10</a:t>
            </a:r>
            <a:r>
              <a:rPr lang="en-US" sz="2400" baseline="30000" dirty="0" smtClean="0">
                <a:solidFill>
                  <a:srgbClr val="008599"/>
                </a:solidFill>
                <a:latin typeface="+mj-lt"/>
              </a:rPr>
              <a:t>th</a:t>
            </a:r>
            <a:r>
              <a:rPr lang="en-US" sz="2400" dirty="0" smtClean="0">
                <a:solidFill>
                  <a:srgbClr val="008599"/>
                </a:solidFill>
                <a:latin typeface="+mj-lt"/>
              </a:rPr>
              <a:t> </a:t>
            </a:r>
            <a:r>
              <a:rPr lang="en-US" sz="2400" dirty="0" err="1" smtClean="0">
                <a:solidFill>
                  <a:srgbClr val="008599"/>
                </a:solidFill>
                <a:latin typeface="+mj-lt"/>
              </a:rPr>
              <a:t>Fl</a:t>
            </a:r>
            <a:endParaRPr lang="en-US" sz="2400" dirty="0" smtClean="0">
              <a:solidFill>
                <a:srgbClr val="008599"/>
              </a:solidFill>
              <a:latin typeface="+mj-lt"/>
            </a:endParaRPr>
          </a:p>
        </p:txBody>
      </p:sp>
      <p:sp>
        <p:nvSpPr>
          <p:cNvPr id="7" name="Title 6"/>
          <p:cNvSpPr>
            <a:spLocks noGrp="1"/>
          </p:cNvSpPr>
          <p:nvPr>
            <p:ph type="title"/>
          </p:nvPr>
        </p:nvSpPr>
        <p:spPr/>
        <p:txBody>
          <a:bodyPr/>
          <a:lstStyle/>
          <a:p>
            <a:r>
              <a:rPr lang="en-US" dirty="0" smtClean="0"/>
              <a:t>Employee Handwashing</a:t>
            </a:r>
            <a:endParaRPr lang="en-US" dirty="0"/>
          </a:p>
        </p:txBody>
      </p:sp>
      <p:sp>
        <p:nvSpPr>
          <p:cNvPr id="8" name="Text Placeholder 7"/>
          <p:cNvSpPr>
            <a:spLocks noGrp="1"/>
          </p:cNvSpPr>
          <p:nvPr>
            <p:ph type="body" sz="quarter" idx="10"/>
          </p:nvPr>
        </p:nvSpPr>
        <p:spPr>
          <a:xfrm>
            <a:off x="496105" y="630520"/>
            <a:ext cx="8044656" cy="323507"/>
          </a:xfrm>
        </p:spPr>
        <p:txBody>
          <a:bodyPr/>
          <a:lstStyle/>
          <a:p>
            <a:r>
              <a:rPr lang="en-US" dirty="0"/>
              <a:t>average </a:t>
            </a:r>
            <a:r>
              <a:rPr lang="en-US" dirty="0" smtClean="0"/>
              <a:t>September </a:t>
            </a:r>
            <a:r>
              <a:rPr lang="en-US" dirty="0"/>
              <a:t>2017</a:t>
            </a:r>
          </a:p>
        </p:txBody>
      </p:sp>
      <p:sp>
        <p:nvSpPr>
          <p:cNvPr id="16" name="Isosceles Triangle 15"/>
          <p:cNvSpPr/>
          <p:nvPr/>
        </p:nvSpPr>
        <p:spPr>
          <a:xfrm rot="10800000">
            <a:off x="4029457" y="4353180"/>
            <a:ext cx="182880" cy="155448"/>
          </a:xfrm>
          <a:prstGeom prst="triangle">
            <a:avLst/>
          </a:prstGeom>
          <a:solidFill>
            <a:srgbClr val="008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983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77778E-6 1.35802E-6 L 0.4283 1.35802E-6 " pathEditMode="relative" rAng="0" ptsTypes="AA">
                                      <p:cBhvr>
                                        <p:cTn id="6" dur="2000" fill="hold"/>
                                        <p:tgtEl>
                                          <p:spTgt spid="22"/>
                                        </p:tgtEl>
                                        <p:attrNameLst>
                                          <p:attrName>ppt_x</p:attrName>
                                          <p:attrName>ppt_y</p:attrName>
                                        </p:attrNameLst>
                                      </p:cBhvr>
                                      <p:rCtr x="21406" y="0"/>
                                    </p:animMotion>
                                  </p:childTnLst>
                                </p:cTn>
                              </p:par>
                              <p:par>
                                <p:cTn id="7" presetID="63" presetClass="path" presetSubtype="0" accel="50000" decel="50000" fill="hold" grpId="0" nodeType="withEffect">
                                  <p:stCondLst>
                                    <p:cond delay="0"/>
                                  </p:stCondLst>
                                  <p:childTnLst>
                                    <p:animMotion origin="layout" path="M 2.77778E-6 2.83951E-6 L 0.40833 0.00216 " pathEditMode="relative" rAng="0" ptsTypes="AA">
                                      <p:cBhvr>
                                        <p:cTn id="8" dur="2000" fill="hold"/>
                                        <p:tgtEl>
                                          <p:spTgt spid="23"/>
                                        </p:tgtEl>
                                        <p:attrNameLst>
                                          <p:attrName>ppt_x</p:attrName>
                                          <p:attrName>ppt_y</p:attrName>
                                        </p:attrNameLst>
                                      </p:cBhvr>
                                      <p:rCtr x="20417" y="93"/>
                                    </p:animMotion>
                                  </p:childTnLst>
                                </p:cTn>
                              </p:par>
                              <p:par>
                                <p:cTn id="9" presetID="63" presetClass="path" presetSubtype="0" accel="50000" decel="50000" fill="hold" grpId="0" nodeType="withEffect">
                                  <p:stCondLst>
                                    <p:cond delay="0"/>
                                  </p:stCondLst>
                                  <p:childTnLst>
                                    <p:animMotion origin="layout" path="M 5.55556E-7 4.69136E-6 L 0.38177 4.69136E-6 " pathEditMode="relative" rAng="0" ptsTypes="AA">
                                      <p:cBhvr>
                                        <p:cTn id="10" dur="2000" fill="hold"/>
                                        <p:tgtEl>
                                          <p:spTgt spid="24"/>
                                        </p:tgtEl>
                                        <p:attrNameLst>
                                          <p:attrName>ppt_x</p:attrName>
                                          <p:attrName>ppt_y</p:attrName>
                                        </p:attrNameLst>
                                      </p:cBhvr>
                                      <p:rCtr x="19080" y="0"/>
                                    </p:animMotion>
                                  </p:childTnLst>
                                </p:cTn>
                              </p:par>
                              <p:par>
                                <p:cTn id="11" presetID="63" presetClass="path" presetSubtype="0" accel="50000" decel="50000" fill="hold" grpId="0" nodeType="withEffect">
                                  <p:stCondLst>
                                    <p:cond delay="0"/>
                                  </p:stCondLst>
                                  <p:childTnLst>
                                    <p:animMotion origin="layout" path="M 0 2.46914E-6 L 0.34601 2.46914E-6 " pathEditMode="relative" rAng="0" ptsTypes="AA">
                                      <p:cBhvr>
                                        <p:cTn id="12" dur="2000" fill="hold"/>
                                        <p:tgtEl>
                                          <p:spTgt spid="25"/>
                                        </p:tgtEl>
                                        <p:attrNameLst>
                                          <p:attrName>ppt_x</p:attrName>
                                          <p:attrName>ppt_y</p:attrName>
                                        </p:attrNameLst>
                                      </p:cBhvr>
                                      <p:rCtr x="17292" y="0"/>
                                    </p:animMotion>
                                  </p:childTnLst>
                                </p:cTn>
                              </p:par>
                              <p:par>
                                <p:cTn id="13" presetID="63" presetClass="path" presetSubtype="0" accel="50000" decel="50000" fill="hold" grpId="0" nodeType="withEffect">
                                  <p:stCondLst>
                                    <p:cond delay="0"/>
                                  </p:stCondLst>
                                  <p:childTnLst>
                                    <p:animMotion origin="layout" path="M -8.33333E-7 2.46914E-7 L 0.30556 2.46914E-7 " pathEditMode="relative" rAng="0" ptsTypes="AA">
                                      <p:cBhvr>
                                        <p:cTn id="14" dur="2000" fill="hold"/>
                                        <p:tgtEl>
                                          <p:spTgt spid="16"/>
                                        </p:tgtEl>
                                        <p:attrNameLst>
                                          <p:attrName>ppt_x</p:attrName>
                                          <p:attrName>ppt_y</p:attrName>
                                        </p:attrNameLst>
                                      </p:cBhvr>
                                      <p:rCtr x="152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478329" y="1315524"/>
            <a:ext cx="47000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55248" y="353470"/>
            <a:ext cx="4665442" cy="9787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What can we do to continue our progress?</a:t>
            </a:r>
            <a:endParaRPr lang="en-US" sz="3600" dirty="0">
              <a:solidFill>
                <a:srgbClr val="524F50"/>
              </a:solidFill>
              <a:latin typeface="Minion Pro" panose="02040503050306020203" pitchFamily="18" charset="0"/>
            </a:endParaRPr>
          </a:p>
        </p:txBody>
      </p:sp>
      <p:pic>
        <p:nvPicPr>
          <p:cNvPr id="12" name="ClawFace"/>
          <p:cNvPicPr>
            <a:picLocks noChangeAspect="1" noChangeArrowheads="1"/>
          </p:cNvPicPr>
          <p:nvPr/>
        </p:nvPicPr>
        <p:blipFill rotWithShape="1">
          <a:blip r:embed="rId3">
            <a:extLst>
              <a:ext uri="{28A0092B-C50C-407E-A947-70E740481C1C}">
                <a14:useLocalDpi xmlns:a14="http://schemas.microsoft.com/office/drawing/2010/main" val="0"/>
              </a:ext>
            </a:extLst>
          </a:blip>
          <a:srcRect t="18725" b="-1"/>
          <a:stretch/>
        </p:blipFill>
        <p:spPr bwMode="auto">
          <a:xfrm rot="420476">
            <a:off x="-113213" y="1665750"/>
            <a:ext cx="3882022" cy="3118629"/>
          </a:xfrm>
          <a:prstGeom prst="rect">
            <a:avLst/>
          </a:prstGeom>
          <a:noFill/>
          <a:effectLst/>
        </p:spPr>
      </p:pic>
      <p:pic>
        <p:nvPicPr>
          <p:cNvPr id="15" name="Crab Hand"/>
          <p:cNvPicPr>
            <a:picLocks noChangeAspect="1" noChangeArrowheads="1"/>
          </p:cNvPicPr>
          <p:nvPr/>
        </p:nvPicPr>
        <p:blipFill rotWithShape="1">
          <a:blip r:embed="rId4">
            <a:extLst>
              <a:ext uri="{28A0092B-C50C-407E-A947-70E740481C1C}">
                <a14:useLocalDpi xmlns:a14="http://schemas.microsoft.com/office/drawing/2010/main" val="0"/>
              </a:ext>
            </a:extLst>
          </a:blip>
          <a:srcRect l="11856" r="8129"/>
          <a:stretch/>
        </p:blipFill>
        <p:spPr bwMode="auto">
          <a:xfrm rot="20857559">
            <a:off x="3859981" y="2446200"/>
            <a:ext cx="2396490" cy="2594084"/>
          </a:xfrm>
          <a:prstGeom prst="rect">
            <a:avLst/>
          </a:prstGeom>
          <a:noFill/>
          <a:effectLst/>
        </p:spPr>
      </p:pic>
      <p:pic>
        <p:nvPicPr>
          <p:cNvPr id="14" name="DecaPus Hand"/>
          <p:cNvPicPr>
            <a:picLocks noChangeAspect="1" noChangeArrowheads="1"/>
          </p:cNvPicPr>
          <p:nvPr/>
        </p:nvPicPr>
        <p:blipFill rotWithShape="1">
          <a:blip r:embed="rId5">
            <a:extLst>
              <a:ext uri="{28A0092B-C50C-407E-A947-70E740481C1C}">
                <a14:useLocalDpi xmlns:a14="http://schemas.microsoft.com/office/drawing/2010/main" val="0"/>
              </a:ext>
            </a:extLst>
          </a:blip>
          <a:srcRect l="10262" r="7833"/>
          <a:stretch/>
        </p:blipFill>
        <p:spPr bwMode="auto">
          <a:xfrm rot="263795">
            <a:off x="6195891" y="820262"/>
            <a:ext cx="2995078" cy="3118629"/>
          </a:xfrm>
          <a:prstGeom prst="rect">
            <a:avLst/>
          </a:prstGeom>
          <a:noFill/>
          <a:effectLst/>
        </p:spPr>
      </p:pic>
    </p:spTree>
    <p:extLst>
      <p:ext uri="{BB962C8B-B14F-4D97-AF65-F5344CB8AC3E}">
        <p14:creationId xmlns:p14="http://schemas.microsoft.com/office/powerpoint/2010/main" val="949593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300" fill="hold"/>
                                        <p:tgtEl>
                                          <p:spTgt spid="12"/>
                                        </p:tgtEl>
                                        <p:attrNameLst>
                                          <p:attrName>ppt_x</p:attrName>
                                        </p:attrNameLst>
                                      </p:cBhvr>
                                      <p:tavLst>
                                        <p:tav tm="0">
                                          <p:val>
                                            <p:strVal val="0-#ppt_w/2"/>
                                          </p:val>
                                        </p:tav>
                                        <p:tav tm="100000">
                                          <p:val>
                                            <p:strVal val="#ppt_x"/>
                                          </p:val>
                                        </p:tav>
                                      </p:tavLst>
                                    </p:anim>
                                    <p:anim calcmode="lin" valueType="num">
                                      <p:cBhvr additive="base">
                                        <p:cTn id="8" dur="13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1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600"/>
                                        <p:tgtEl>
                                          <p:spTgt spid="15"/>
                                        </p:tgtEl>
                                      </p:cBhvr>
                                    </p:animEffect>
                                    <p:anim calcmode="lin" valueType="num">
                                      <p:cBhvr>
                                        <p:cTn id="12" dur="1600" fill="hold"/>
                                        <p:tgtEl>
                                          <p:spTgt spid="15"/>
                                        </p:tgtEl>
                                        <p:attrNameLst>
                                          <p:attrName>ppt_x</p:attrName>
                                        </p:attrNameLst>
                                      </p:cBhvr>
                                      <p:tavLst>
                                        <p:tav tm="0">
                                          <p:val>
                                            <p:strVal val="#ppt_x"/>
                                          </p:val>
                                        </p:tav>
                                        <p:tav tm="100000">
                                          <p:val>
                                            <p:strVal val="#ppt_x"/>
                                          </p:val>
                                        </p:tav>
                                      </p:tavLst>
                                    </p:anim>
                                    <p:anim calcmode="lin" valueType="num">
                                      <p:cBhvr>
                                        <p:cTn id="13" dur="1600" fill="hold"/>
                                        <p:tgtEl>
                                          <p:spTgt spid="15"/>
                                        </p:tgtEl>
                                        <p:attrNameLst>
                                          <p:attrName>ppt_y</p:attrName>
                                        </p:attrNameLst>
                                      </p:cBhvr>
                                      <p:tavLst>
                                        <p:tav tm="0">
                                          <p:val>
                                            <p:strVal val="#ppt_y+.1"/>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1400" fill="hold"/>
                                        <p:tgtEl>
                                          <p:spTgt spid="14"/>
                                        </p:tgtEl>
                                        <p:attrNameLst>
                                          <p:attrName>ppt_x</p:attrName>
                                        </p:attrNameLst>
                                      </p:cBhvr>
                                      <p:tavLst>
                                        <p:tav tm="0">
                                          <p:val>
                                            <p:strVal val="1+#ppt_w/2"/>
                                          </p:val>
                                        </p:tav>
                                        <p:tav tm="100000">
                                          <p:val>
                                            <p:strVal val="#ppt_x"/>
                                          </p:val>
                                        </p:tav>
                                      </p:tavLst>
                                    </p:anim>
                                    <p:anim calcmode="lin" valueType="num">
                                      <p:cBhvr additive="base">
                                        <p:cTn id="17" dur="14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smtClean="0">
                <a:solidFill>
                  <a:schemeClr val="bg1"/>
                </a:solidFill>
              </a:rPr>
              <a:t>Mary Lanier, CEO</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890266"/>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FALL 2017</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1750558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 y="-1"/>
            <a:ext cx="9136607" cy="5143500"/>
          </a:xfrm>
          <a:prstGeom prst="rect">
            <a:avLst/>
          </a:prstGeom>
        </p:spPr>
      </p:pic>
      <p:sp>
        <p:nvSpPr>
          <p:cNvPr id="3" name="Rectangle 2" hidden="1"/>
          <p:cNvSpPr/>
          <p:nvPr/>
        </p:nvSpPr>
        <p:spPr>
          <a:xfrm>
            <a:off x="-76200" y="-25400"/>
            <a:ext cx="9328483" cy="5271168"/>
          </a:xfrm>
          <a:prstGeom prst="rect">
            <a:avLst/>
          </a:prstGeom>
          <a:solidFill>
            <a:srgbClr val="00172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392" y="1104196"/>
            <a:ext cx="8049116" cy="1380922"/>
          </a:xfrm>
        </p:spPr>
        <p:txBody>
          <a:bodyPr/>
          <a:lstStyle/>
          <a:p>
            <a:r>
              <a:rPr lang="en-US" dirty="0" smtClean="0"/>
              <a:t>Financial Health</a:t>
            </a:r>
            <a:endParaRPr lang="en-US" dirty="0"/>
          </a:p>
        </p:txBody>
      </p:sp>
      <p:sp>
        <p:nvSpPr>
          <p:cNvPr id="5" name="Text Placeholder 4"/>
          <p:cNvSpPr>
            <a:spLocks noGrp="1"/>
          </p:cNvSpPr>
          <p:nvPr>
            <p:ph type="body" sz="quarter" idx="10"/>
          </p:nvPr>
        </p:nvSpPr>
        <p:spPr>
          <a:xfrm>
            <a:off x="615851" y="2510065"/>
            <a:ext cx="8044656" cy="1153885"/>
          </a:xfrm>
        </p:spPr>
        <p:txBody>
          <a:bodyPr/>
          <a:lstStyle/>
          <a:p>
            <a:r>
              <a:rPr lang="en-US" sz="2000" dirty="0" smtClean="0"/>
              <a:t>Affordability (n.)– within the financial means </a:t>
            </a:r>
            <a:br>
              <a:rPr lang="en-US" sz="2000" dirty="0" smtClean="0"/>
            </a:br>
            <a:r>
              <a:rPr lang="en-US" sz="2000" dirty="0" smtClean="0"/>
              <a:t>of most people… reasonable… accessible</a:t>
            </a:r>
          </a:p>
          <a:p>
            <a:endParaRPr lang="en-US" sz="2000" dirty="0"/>
          </a:p>
        </p:txBody>
      </p:sp>
      <p:sp>
        <p:nvSpPr>
          <p:cNvPr id="7" name="Rectangle 6"/>
          <p:cNvSpPr/>
          <p:nvPr/>
        </p:nvSpPr>
        <p:spPr>
          <a:xfrm>
            <a:off x="615851" y="3506154"/>
            <a:ext cx="6991630" cy="365485"/>
          </a:xfrm>
          <a:prstGeom prst="rect">
            <a:avLst/>
          </a:prstGeom>
        </p:spPr>
        <p:txBody>
          <a:bodyPr wrap="square" lIns="57150" tIns="28575" rIns="57150" bIns="28575" anchor="t" anchorCtr="0">
            <a:spAutoFit/>
          </a:bodyPr>
          <a:lstStyle/>
          <a:p>
            <a:pPr>
              <a:spcBef>
                <a:spcPts val="600"/>
              </a:spcBef>
            </a:pPr>
            <a:r>
              <a:rPr lang="en-US" sz="2000" dirty="0">
                <a:solidFill>
                  <a:srgbClr val="008599"/>
                </a:solidFill>
              </a:rPr>
              <a:t>How are we doing?</a:t>
            </a:r>
          </a:p>
        </p:txBody>
      </p:sp>
      <p:cxnSp>
        <p:nvCxnSpPr>
          <p:cNvPr id="12" name="Straight Connector 11"/>
          <p:cNvCxnSpPr/>
          <p:nvPr/>
        </p:nvCxnSpPr>
        <p:spPr>
          <a:xfrm>
            <a:off x="731516" y="235766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47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596" y="66690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590263"/>
            <a:ext cx="8652354" cy="1380922"/>
          </a:xfrm>
        </p:spPr>
        <p:txBody>
          <a:bodyPr/>
          <a:lstStyle/>
          <a:p>
            <a:r>
              <a:rPr lang="en-US" sz="3800" smtClean="0"/>
              <a:t>Our Costs </a:t>
            </a:r>
            <a:r>
              <a:rPr lang="en-US" sz="3800" dirty="0" smtClean="0"/>
              <a:t>compared to </a:t>
            </a:r>
            <a:r>
              <a:rPr lang="en-US" sz="3800" smtClean="0"/>
              <a:t>Northern CA</a:t>
            </a:r>
            <a:endParaRPr lang="en-US" sz="3800" dirty="0"/>
          </a:p>
        </p:txBody>
      </p:sp>
      <p:graphicFrame>
        <p:nvGraphicFramePr>
          <p:cNvPr id="10" name="Chart 9"/>
          <p:cNvGraphicFramePr>
            <a:graphicFrameLocks/>
          </p:cNvGraphicFramePr>
          <p:nvPr>
            <p:extLst>
              <p:ext uri="{D42A27DB-BD31-4B8C-83A1-F6EECF244321}">
                <p14:modId xmlns:p14="http://schemas.microsoft.com/office/powerpoint/2010/main" val="2614365522"/>
              </p:ext>
            </p:extLst>
          </p:nvPr>
        </p:nvGraphicFramePr>
        <p:xfrm>
          <a:off x="609597" y="790659"/>
          <a:ext cx="7137729" cy="408255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4"/>
          <p:cNvSpPr>
            <a:spLocks noGrp="1"/>
          </p:cNvSpPr>
          <p:nvPr>
            <p:ph type="body" sz="quarter" idx="10"/>
          </p:nvPr>
        </p:nvSpPr>
        <p:spPr>
          <a:xfrm>
            <a:off x="4028058" y="3562138"/>
            <a:ext cx="2840019" cy="343941"/>
          </a:xfrm>
        </p:spPr>
        <p:txBody>
          <a:bodyPr/>
          <a:lstStyle/>
          <a:p>
            <a:r>
              <a:rPr lang="en-US" sz="1600" dirty="0" smtClean="0"/>
              <a:t>Median		CPMC</a:t>
            </a:r>
          </a:p>
          <a:p>
            <a:endParaRPr lang="en-US" sz="2000" dirty="0"/>
          </a:p>
        </p:txBody>
      </p:sp>
      <p:sp>
        <p:nvSpPr>
          <p:cNvPr id="12" name="Rectangle 11"/>
          <p:cNvSpPr/>
          <p:nvPr/>
        </p:nvSpPr>
        <p:spPr>
          <a:xfrm>
            <a:off x="3845370" y="3647894"/>
            <a:ext cx="247426" cy="1721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70398" y="3647895"/>
            <a:ext cx="247426" cy="172123"/>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578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09596" y="66690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590263"/>
            <a:ext cx="8652354" cy="1380922"/>
          </a:xfrm>
        </p:spPr>
        <p:txBody>
          <a:bodyPr/>
          <a:lstStyle/>
          <a:p>
            <a:r>
              <a:rPr lang="en-US" sz="3800" dirty="0" smtClean="0"/>
              <a:t>Cost of healthcare in the US</a:t>
            </a:r>
            <a:endParaRPr lang="en-US" sz="3800" dirty="0"/>
          </a:p>
        </p:txBody>
      </p:sp>
      <p:sp>
        <p:nvSpPr>
          <p:cNvPr id="11" name="Text Placeholder 4" hidden="1"/>
          <p:cNvSpPr>
            <a:spLocks noGrp="1"/>
          </p:cNvSpPr>
          <p:nvPr>
            <p:ph type="body" sz="quarter" idx="10"/>
          </p:nvPr>
        </p:nvSpPr>
        <p:spPr>
          <a:xfrm>
            <a:off x="4028058" y="3562138"/>
            <a:ext cx="2840019" cy="343941"/>
          </a:xfrm>
        </p:spPr>
        <p:txBody>
          <a:bodyPr/>
          <a:lstStyle/>
          <a:p>
            <a:r>
              <a:rPr lang="en-US" sz="1600" dirty="0" smtClean="0"/>
              <a:t>Median		CPMC</a:t>
            </a:r>
          </a:p>
          <a:p>
            <a:endParaRPr lang="en-US" sz="2000" dirty="0"/>
          </a:p>
        </p:txBody>
      </p:sp>
      <p:sp>
        <p:nvSpPr>
          <p:cNvPr id="12" name="Rectangle 11" hidden="1"/>
          <p:cNvSpPr/>
          <p:nvPr/>
        </p:nvSpPr>
        <p:spPr>
          <a:xfrm>
            <a:off x="3845370" y="3647894"/>
            <a:ext cx="247426" cy="172123"/>
          </a:xfrm>
          <a:prstGeom prst="rect">
            <a:avLst/>
          </a:prstGeom>
          <a:solidFill>
            <a:srgbClr val="385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hidden="1"/>
          <p:cNvSpPr/>
          <p:nvPr/>
        </p:nvSpPr>
        <p:spPr>
          <a:xfrm>
            <a:off x="5670398" y="3647895"/>
            <a:ext cx="247426" cy="172123"/>
          </a:xfrm>
          <a:prstGeom prst="rect">
            <a:avLst/>
          </a:prstGeom>
          <a:solidFill>
            <a:srgbClr val="00A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p:cNvGraphicFramePr/>
          <p:nvPr>
            <p:extLst>
              <p:ext uri="{D42A27DB-BD31-4B8C-83A1-F6EECF244321}">
                <p14:modId xmlns:p14="http://schemas.microsoft.com/office/powerpoint/2010/main" val="1364880919"/>
              </p:ext>
            </p:extLst>
          </p:nvPr>
        </p:nvGraphicFramePr>
        <p:xfrm>
          <a:off x="609596" y="790659"/>
          <a:ext cx="7097143" cy="413303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7706739" y="4682712"/>
            <a:ext cx="1437261" cy="230832"/>
          </a:xfrm>
          <a:prstGeom prst="rect">
            <a:avLst/>
          </a:prstGeom>
          <a:noFill/>
        </p:spPr>
        <p:txBody>
          <a:bodyPr wrap="square" rtlCol="0">
            <a:spAutoFit/>
          </a:bodyPr>
          <a:lstStyle/>
          <a:p>
            <a:r>
              <a:rPr lang="en-US" sz="900" dirty="0" smtClean="0"/>
              <a:t>Source: CMS.HHS.gov</a:t>
            </a:r>
            <a:endParaRPr lang="en-US" sz="900" dirty="0"/>
          </a:p>
        </p:txBody>
      </p:sp>
    </p:spTree>
    <p:extLst>
      <p:ext uri="{BB962C8B-B14F-4D97-AF65-F5344CB8AC3E}">
        <p14:creationId xmlns:p14="http://schemas.microsoft.com/office/powerpoint/2010/main" val="120754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09596" y="122308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736990" y="4321447"/>
            <a:ext cx="7335856"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736990" y="1428206"/>
            <a:ext cx="0" cy="2893241"/>
          </a:xfrm>
          <a:prstGeom prst="line">
            <a:avLst/>
          </a:prstGeom>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870857" y="1576251"/>
            <a:ext cx="5590903" cy="2238103"/>
          </a:xfrm>
          <a:custGeom>
            <a:avLst/>
            <a:gdLst>
              <a:gd name="connsiteX0" fmla="*/ 0 w 5826034"/>
              <a:gd name="connsiteY0" fmla="*/ 2603863 h 2603863"/>
              <a:gd name="connsiteX1" fmla="*/ 3500846 w 5826034"/>
              <a:gd name="connsiteY1" fmla="*/ 1942012 h 2603863"/>
              <a:gd name="connsiteX2" fmla="*/ 5826034 w 5826034"/>
              <a:gd name="connsiteY2" fmla="*/ 0 h 2603863"/>
            </a:gdLst>
            <a:ahLst/>
            <a:cxnLst>
              <a:cxn ang="0">
                <a:pos x="connsiteX0" y="connsiteY0"/>
              </a:cxn>
              <a:cxn ang="0">
                <a:pos x="connsiteX1" y="connsiteY1"/>
              </a:cxn>
              <a:cxn ang="0">
                <a:pos x="connsiteX2" y="connsiteY2"/>
              </a:cxn>
            </a:cxnLst>
            <a:rect l="l" t="t" r="r" b="b"/>
            <a:pathLst>
              <a:path w="5826034" h="2603863">
                <a:moveTo>
                  <a:pt x="0" y="2603863"/>
                </a:moveTo>
                <a:cubicBezTo>
                  <a:pt x="1264920" y="2489926"/>
                  <a:pt x="2529840" y="2375989"/>
                  <a:pt x="3500846" y="1942012"/>
                </a:cubicBezTo>
                <a:cubicBezTo>
                  <a:pt x="4471852" y="1508035"/>
                  <a:pt x="5406571" y="410754"/>
                  <a:pt x="5826034" y="0"/>
                </a:cubicBezTo>
              </a:path>
            </a:pathLst>
          </a:custGeom>
          <a:no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461760" y="1576251"/>
            <a:ext cx="1398385" cy="714367"/>
          </a:xfrm>
          <a:prstGeom prst="line">
            <a:avLst/>
          </a:prstGeom>
          <a:ln w="25400">
            <a:solidFill>
              <a:srgbClr val="385D8A"/>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16200000">
            <a:off x="-618211" y="2711391"/>
            <a:ext cx="2219713" cy="365485"/>
          </a:xfrm>
          <a:prstGeom prst="rect">
            <a:avLst/>
          </a:prstGeom>
        </p:spPr>
        <p:txBody>
          <a:bodyPr wrap="square" lIns="57150" tIns="28575" rIns="57150" bIns="28575" anchor="t" anchorCtr="0">
            <a:spAutoFit/>
          </a:bodyPr>
          <a:lstStyle/>
          <a:p>
            <a:pPr algn="ctr">
              <a:spcBef>
                <a:spcPts val="600"/>
              </a:spcBef>
            </a:pPr>
            <a:r>
              <a:rPr lang="en-US" sz="2000" dirty="0" smtClean="0">
                <a:solidFill>
                  <a:srgbClr val="008599"/>
                </a:solidFill>
              </a:rPr>
              <a:t>Cost of Care</a:t>
            </a:r>
          </a:p>
        </p:txBody>
      </p:sp>
      <p:sp>
        <p:nvSpPr>
          <p:cNvPr id="9" name="Rectangle 8"/>
          <p:cNvSpPr/>
          <p:nvPr/>
        </p:nvSpPr>
        <p:spPr>
          <a:xfrm>
            <a:off x="3363977" y="4321447"/>
            <a:ext cx="2219713" cy="365485"/>
          </a:xfrm>
          <a:prstGeom prst="rect">
            <a:avLst/>
          </a:prstGeom>
        </p:spPr>
        <p:txBody>
          <a:bodyPr wrap="square" lIns="57150" tIns="28575" rIns="57150" bIns="28575" anchor="t" anchorCtr="0">
            <a:spAutoFit/>
          </a:bodyPr>
          <a:lstStyle/>
          <a:p>
            <a:pPr algn="ctr">
              <a:spcBef>
                <a:spcPts val="600"/>
              </a:spcBef>
            </a:pPr>
            <a:r>
              <a:rPr lang="en-US" sz="2000" dirty="0" smtClean="0">
                <a:solidFill>
                  <a:srgbClr val="008599"/>
                </a:solidFill>
              </a:rPr>
              <a:t>Time</a:t>
            </a:r>
          </a:p>
        </p:txBody>
      </p:sp>
      <p:sp>
        <p:nvSpPr>
          <p:cNvPr id="2" name="Title 1"/>
          <p:cNvSpPr>
            <a:spLocks noGrp="1"/>
          </p:cNvSpPr>
          <p:nvPr>
            <p:ph type="title"/>
          </p:nvPr>
        </p:nvSpPr>
        <p:spPr/>
        <p:txBody>
          <a:bodyPr/>
          <a:lstStyle/>
          <a:p>
            <a:r>
              <a:rPr lang="en-US" sz="3800" dirty="0" smtClean="0"/>
              <a:t>Bending the Affordability Curve</a:t>
            </a:r>
            <a:endParaRPr lang="en-US" sz="3800" dirty="0"/>
          </a:p>
        </p:txBody>
      </p:sp>
      <p:sp>
        <p:nvSpPr>
          <p:cNvPr id="11" name="TextBox 10"/>
          <p:cNvSpPr txBox="1"/>
          <p:nvPr/>
        </p:nvSpPr>
        <p:spPr>
          <a:xfrm>
            <a:off x="5917959" y="2890534"/>
            <a:ext cx="2485986" cy="830997"/>
          </a:xfrm>
          <a:prstGeom prst="rect">
            <a:avLst/>
          </a:prstGeom>
          <a:noFill/>
        </p:spPr>
        <p:txBody>
          <a:bodyPr wrap="square" rtlCol="0">
            <a:spAutoFit/>
          </a:bodyPr>
          <a:lstStyle/>
          <a:p>
            <a:r>
              <a:rPr lang="en-US" sz="2400" dirty="0" smtClean="0">
                <a:solidFill>
                  <a:srgbClr val="008599"/>
                </a:solidFill>
              </a:rPr>
              <a:t>Think globally, but act locally.</a:t>
            </a:r>
            <a:endParaRPr lang="en-US" sz="1400" dirty="0">
              <a:solidFill>
                <a:srgbClr val="008599"/>
              </a:solidFill>
            </a:endParaRPr>
          </a:p>
        </p:txBody>
      </p:sp>
    </p:spTree>
    <p:extLst>
      <p:ext uri="{BB962C8B-B14F-4D97-AF65-F5344CB8AC3E}">
        <p14:creationId xmlns:p14="http://schemas.microsoft.com/office/powerpoint/2010/main" val="14879196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09596" y="2249451"/>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990919"/>
            <a:ext cx="8049116" cy="1380922"/>
          </a:xfrm>
        </p:spPr>
        <p:txBody>
          <a:bodyPr/>
          <a:lstStyle/>
          <a:p>
            <a:pPr fontAlgn="auto">
              <a:spcAft>
                <a:spcPts val="0"/>
              </a:spcAft>
            </a:pPr>
            <a:r>
              <a:rPr lang="en-US" sz="4000" dirty="0"/>
              <a:t>…and now for something lighter.</a:t>
            </a:r>
            <a:endParaRPr lang="en-US" sz="4800" dirty="0"/>
          </a:p>
        </p:txBody>
      </p:sp>
    </p:spTree>
    <p:extLst>
      <p:ext uri="{BB962C8B-B14F-4D97-AF65-F5344CB8AC3E}">
        <p14:creationId xmlns:p14="http://schemas.microsoft.com/office/powerpoint/2010/main" val="7465907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0"/>
            <a:ext cx="9141714" cy="5143500"/>
          </a:xfrm>
          <a:prstGeom prst="rect">
            <a:avLst/>
          </a:prstGeom>
        </p:spPr>
      </p:pic>
      <p:sp>
        <p:nvSpPr>
          <p:cNvPr id="3" name="Text Placeholder 2"/>
          <p:cNvSpPr>
            <a:spLocks noGrp="1"/>
          </p:cNvSpPr>
          <p:nvPr>
            <p:ph type="body" sz="quarter" idx="10"/>
          </p:nvPr>
        </p:nvSpPr>
        <p:spPr/>
        <p:txBody>
          <a:bodyPr/>
          <a:lstStyle/>
          <a:p>
            <a:endParaRPr lang="en-US"/>
          </a:p>
        </p:txBody>
      </p:sp>
      <p:cxnSp>
        <p:nvCxnSpPr>
          <p:cNvPr id="5" name="Straight Connector 4"/>
          <p:cNvCxnSpPr/>
          <p:nvPr/>
        </p:nvCxnSpPr>
        <p:spPr>
          <a:xfrm>
            <a:off x="609596" y="122308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35448"/>
            <a:ext cx="8652354" cy="1380922"/>
          </a:xfrm>
        </p:spPr>
        <p:txBody>
          <a:bodyPr/>
          <a:lstStyle/>
          <a:p>
            <a:r>
              <a:rPr lang="en-US" sz="3800" dirty="0" smtClean="0">
                <a:solidFill>
                  <a:schemeClr val="bg1"/>
                </a:solidFill>
              </a:rPr>
              <a:t>50 years ago…</a:t>
            </a:r>
            <a:endParaRPr lang="en-US" sz="3800" dirty="0">
              <a:solidFill>
                <a:schemeClr val="bg1"/>
              </a:solidFill>
            </a:endParaRPr>
          </a:p>
        </p:txBody>
      </p:sp>
    </p:spTree>
    <p:extLst>
      <p:ext uri="{BB962C8B-B14F-4D97-AF65-F5344CB8AC3E}">
        <p14:creationId xmlns:p14="http://schemas.microsoft.com/office/powerpoint/2010/main" val="18647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 y="0"/>
            <a:ext cx="9141714" cy="5143500"/>
          </a:xfrm>
          <a:prstGeom prst="rect">
            <a:avLst/>
          </a:prstGeom>
        </p:spPr>
      </p:pic>
    </p:spTree>
    <p:extLst>
      <p:ext uri="{BB962C8B-B14F-4D97-AF65-F5344CB8AC3E}">
        <p14:creationId xmlns:p14="http://schemas.microsoft.com/office/powerpoint/2010/main" val="33996430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 y="0"/>
            <a:ext cx="9141714" cy="5143500"/>
          </a:xfrm>
          <a:prstGeom prst="rect">
            <a:avLst/>
          </a:prstGeom>
        </p:spPr>
      </p:pic>
      <p:sp>
        <p:nvSpPr>
          <p:cNvPr id="3" name="Text Placeholder 2"/>
          <p:cNvSpPr>
            <a:spLocks noGrp="1"/>
          </p:cNvSpPr>
          <p:nvPr>
            <p:ph type="body" sz="quarter" idx="10"/>
          </p:nvPr>
        </p:nvSpPr>
        <p:spPr>
          <a:xfrm>
            <a:off x="861771" y="1501305"/>
            <a:ext cx="7313324" cy="3224784"/>
          </a:xfrm>
          <a:solidFill>
            <a:srgbClr val="000000">
              <a:alpha val="49000"/>
            </a:srgbClr>
          </a:solidFill>
        </p:spPr>
        <p:txBody>
          <a:bodyPr/>
          <a:lstStyle/>
          <a:p>
            <a:pPr>
              <a:spcBef>
                <a:spcPts val="1800"/>
              </a:spcBef>
            </a:pPr>
            <a:r>
              <a:rPr lang="en-US" sz="2800" dirty="0" smtClean="0">
                <a:solidFill>
                  <a:schemeClr val="bg1"/>
                </a:solidFill>
              </a:rPr>
              <a:t>Light my Fire </a:t>
            </a:r>
            <a:r>
              <a:rPr lang="en-US" sz="2400" i="1" dirty="0" smtClean="0">
                <a:solidFill>
                  <a:schemeClr val="bg1"/>
                </a:solidFill>
                <a:latin typeface="+mj-lt"/>
              </a:rPr>
              <a:t>(the Doors)</a:t>
            </a:r>
          </a:p>
          <a:p>
            <a:pPr>
              <a:spcBef>
                <a:spcPts val="1800"/>
              </a:spcBef>
            </a:pPr>
            <a:r>
              <a:rPr lang="en-US" sz="2800" dirty="0" smtClean="0">
                <a:solidFill>
                  <a:schemeClr val="bg1"/>
                </a:solidFill>
              </a:rPr>
              <a:t>I’m a Believer </a:t>
            </a:r>
            <a:r>
              <a:rPr lang="en-US" sz="2400" i="1" dirty="0" smtClean="0">
                <a:solidFill>
                  <a:schemeClr val="bg1"/>
                </a:solidFill>
                <a:latin typeface="+mj-lt"/>
              </a:rPr>
              <a:t>(the </a:t>
            </a:r>
            <a:r>
              <a:rPr lang="en-US" sz="2400" i="1" dirty="0" err="1" smtClean="0">
                <a:solidFill>
                  <a:schemeClr val="bg1"/>
                </a:solidFill>
                <a:latin typeface="+mj-lt"/>
              </a:rPr>
              <a:t>Monkees</a:t>
            </a:r>
            <a:r>
              <a:rPr lang="en-US" sz="2400" i="1" dirty="0" smtClean="0">
                <a:solidFill>
                  <a:schemeClr val="bg1"/>
                </a:solidFill>
                <a:latin typeface="+mj-lt"/>
              </a:rPr>
              <a:t>)</a:t>
            </a:r>
          </a:p>
          <a:p>
            <a:pPr>
              <a:spcBef>
                <a:spcPts val="1800"/>
              </a:spcBef>
            </a:pPr>
            <a:r>
              <a:rPr lang="en-US" sz="2800" dirty="0" smtClean="0">
                <a:solidFill>
                  <a:schemeClr val="bg1"/>
                </a:solidFill>
              </a:rPr>
              <a:t>Respect </a:t>
            </a:r>
            <a:r>
              <a:rPr lang="en-US" sz="2400" i="1" dirty="0" smtClean="0">
                <a:solidFill>
                  <a:schemeClr val="bg1"/>
                </a:solidFill>
                <a:latin typeface="+mj-lt"/>
              </a:rPr>
              <a:t>(Aretha Franklin)</a:t>
            </a:r>
          </a:p>
          <a:p>
            <a:pPr>
              <a:spcBef>
                <a:spcPts val="1800"/>
              </a:spcBef>
            </a:pPr>
            <a:r>
              <a:rPr lang="en-US" sz="2800" dirty="0" smtClean="0">
                <a:solidFill>
                  <a:schemeClr val="bg1"/>
                </a:solidFill>
              </a:rPr>
              <a:t>To Sir with Love </a:t>
            </a:r>
            <a:r>
              <a:rPr lang="en-US" sz="2400" i="1" dirty="0" smtClean="0">
                <a:solidFill>
                  <a:schemeClr val="bg1"/>
                </a:solidFill>
                <a:latin typeface="+mj-lt"/>
              </a:rPr>
              <a:t>(Lulu)</a:t>
            </a:r>
          </a:p>
          <a:p>
            <a:pPr>
              <a:spcBef>
                <a:spcPts val="1800"/>
              </a:spcBef>
            </a:pPr>
            <a:r>
              <a:rPr lang="en-US" sz="2800" dirty="0" smtClean="0">
                <a:solidFill>
                  <a:schemeClr val="bg1"/>
                </a:solidFill>
              </a:rPr>
              <a:t>Something Stupid </a:t>
            </a:r>
            <a:r>
              <a:rPr lang="en-US" sz="2400" i="1" dirty="0" smtClean="0">
                <a:solidFill>
                  <a:schemeClr val="bg1"/>
                </a:solidFill>
                <a:latin typeface="+mj-lt"/>
              </a:rPr>
              <a:t>(Frank &amp; Nancy Sinatra)</a:t>
            </a:r>
            <a:endParaRPr lang="en-US" sz="2400" i="1" dirty="0">
              <a:solidFill>
                <a:schemeClr val="bg1"/>
              </a:solidFill>
              <a:latin typeface="+mj-lt"/>
            </a:endParaRPr>
          </a:p>
        </p:txBody>
      </p:sp>
      <p:cxnSp>
        <p:nvCxnSpPr>
          <p:cNvPr id="5" name="Straight Connector 4"/>
          <p:cNvCxnSpPr/>
          <p:nvPr/>
        </p:nvCxnSpPr>
        <p:spPr>
          <a:xfrm>
            <a:off x="609596" y="1223084"/>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35448"/>
            <a:ext cx="8652354" cy="1380922"/>
          </a:xfrm>
        </p:spPr>
        <p:txBody>
          <a:bodyPr/>
          <a:lstStyle/>
          <a:p>
            <a:r>
              <a:rPr lang="en-US" sz="3200" b="1" dirty="0">
                <a:solidFill>
                  <a:schemeClr val="bg1"/>
                </a:solidFill>
              </a:rPr>
              <a:t>Which of the following songs was </a:t>
            </a:r>
            <a:r>
              <a:rPr lang="en-US" sz="3200" b="1" dirty="0" smtClean="0">
                <a:solidFill>
                  <a:schemeClr val="bg1"/>
                </a:solidFill>
              </a:rPr>
              <a:t/>
            </a:r>
            <a:br>
              <a:rPr lang="en-US" sz="3200" b="1" dirty="0" smtClean="0">
                <a:solidFill>
                  <a:schemeClr val="bg1"/>
                </a:solidFill>
              </a:rPr>
            </a:br>
            <a:r>
              <a:rPr lang="en-US" sz="3200" b="1" dirty="0" smtClean="0">
                <a:solidFill>
                  <a:schemeClr val="bg1"/>
                </a:solidFill>
              </a:rPr>
              <a:t>the </a:t>
            </a:r>
            <a:r>
              <a:rPr lang="en-US" sz="3200" b="1" dirty="0">
                <a:solidFill>
                  <a:schemeClr val="bg1"/>
                </a:solidFill>
              </a:rPr>
              <a:t>#1 rock and roll hit of 1967?</a:t>
            </a:r>
            <a:endParaRPr lang="en-US" sz="3200" dirty="0">
              <a:solidFill>
                <a:schemeClr val="bg1"/>
              </a:solidFill>
            </a:endParaRPr>
          </a:p>
        </p:txBody>
      </p:sp>
      <p:pic>
        <p:nvPicPr>
          <p:cNvPr id="102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14068" t="12226" r="12632" b="4476"/>
          <a:stretch/>
        </p:blipFill>
        <p:spPr bwMode="auto">
          <a:xfrm>
            <a:off x="731520" y="365760"/>
            <a:ext cx="4023360"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Answer"/>
          <p:cNvSpPr txBox="1">
            <a:spLocks/>
          </p:cNvSpPr>
          <p:nvPr/>
        </p:nvSpPr>
        <p:spPr>
          <a:xfrm>
            <a:off x="4994754" y="2202798"/>
            <a:ext cx="2980503" cy="939160"/>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3200" b="1" dirty="0" smtClean="0">
                <a:solidFill>
                  <a:schemeClr val="bg1"/>
                </a:solidFill>
              </a:rPr>
              <a:t>Lulu</a:t>
            </a:r>
          </a:p>
          <a:p>
            <a:pPr fontAlgn="auto">
              <a:spcAft>
                <a:spcPts val="0"/>
              </a:spcAft>
            </a:pPr>
            <a:r>
              <a:rPr lang="en-US" sz="2400" dirty="0" smtClean="0">
                <a:solidFill>
                  <a:schemeClr val="bg1"/>
                </a:solidFill>
              </a:rPr>
              <a:t>“To Sir, with Love”</a:t>
            </a:r>
            <a:endParaRPr lang="en-US" sz="3200" dirty="0">
              <a:solidFill>
                <a:schemeClr val="bg1"/>
              </a:solidFill>
            </a:endParaRPr>
          </a:p>
        </p:txBody>
      </p:sp>
      <p:pic>
        <p:nvPicPr>
          <p:cNvPr id="8" name="To Sir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18433" y="-722963"/>
            <a:ext cx="609600" cy="609600"/>
          </a:xfrm>
          <a:prstGeom prst="rect">
            <a:avLst/>
          </a:prstGeom>
        </p:spPr>
      </p:pic>
    </p:spTree>
    <p:extLst>
      <p:ext uri="{BB962C8B-B14F-4D97-AF65-F5344CB8AC3E}">
        <p14:creationId xmlns:p14="http://schemas.microsoft.com/office/powerpoint/2010/main" val="88487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700"/>
                                        <p:tgtEl>
                                          <p:spTgt spid="5"/>
                                        </p:tgtEl>
                                      </p:cBhvr>
                                    </p:animEffect>
                                    <p:anim calcmode="lin" valueType="num">
                                      <p:cBhvr>
                                        <p:cTn id="7" dur="700"/>
                                        <p:tgtEl>
                                          <p:spTgt spid="5"/>
                                        </p:tgtEl>
                                        <p:attrNameLst>
                                          <p:attrName>ppt_x</p:attrName>
                                        </p:attrNameLst>
                                      </p:cBhvr>
                                      <p:tavLst>
                                        <p:tav tm="0">
                                          <p:val>
                                            <p:strVal val="ppt_x"/>
                                          </p:val>
                                        </p:tav>
                                        <p:tav tm="100000">
                                          <p:val>
                                            <p:strVal val="ppt_x"/>
                                          </p:val>
                                        </p:tav>
                                      </p:tavLst>
                                    </p:anim>
                                    <p:anim calcmode="lin" valueType="num">
                                      <p:cBhvr>
                                        <p:cTn id="8" dur="700"/>
                                        <p:tgtEl>
                                          <p:spTgt spid="5"/>
                                        </p:tgtEl>
                                        <p:attrNameLst>
                                          <p:attrName>ppt_y</p:attrName>
                                        </p:attrNameLst>
                                      </p:cBhvr>
                                      <p:tavLst>
                                        <p:tav tm="0">
                                          <p:val>
                                            <p:strVal val="ppt_y"/>
                                          </p:val>
                                        </p:tav>
                                        <p:tav tm="100000">
                                          <p:val>
                                            <p:strVal val="ppt_y+.1"/>
                                          </p:val>
                                        </p:tav>
                                      </p:tavLst>
                                    </p:anim>
                                    <p:set>
                                      <p:cBhvr>
                                        <p:cTn id="9" dur="1" fill="hold">
                                          <p:stCondLst>
                                            <p:cond delay="699"/>
                                          </p:stCondLst>
                                        </p:cTn>
                                        <p:tgtEl>
                                          <p:spTgt spid="5"/>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700"/>
                                        <p:tgtEl>
                                          <p:spTgt spid="3">
                                            <p:txEl>
                                              <p:pRg st="0" end="0"/>
                                            </p:txEl>
                                          </p:spTgt>
                                        </p:tgtEl>
                                      </p:cBhvr>
                                    </p:animEffect>
                                    <p:set>
                                      <p:cBhvr>
                                        <p:cTn id="12" dur="1" fill="hold">
                                          <p:stCondLst>
                                            <p:cond delay="699"/>
                                          </p:stCondLst>
                                        </p:cTn>
                                        <p:tgtEl>
                                          <p:spTgt spid="3">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3">
                                            <p:txEl>
                                              <p:pRg st="2" end="2"/>
                                            </p:txEl>
                                          </p:spTgt>
                                        </p:tgtEl>
                                      </p:cBhvr>
                                    </p:animEffect>
                                    <p:set>
                                      <p:cBhvr>
                                        <p:cTn id="18" dur="1" fill="hold">
                                          <p:stCondLst>
                                            <p:cond delay="499"/>
                                          </p:stCondLst>
                                        </p:cTn>
                                        <p:tgtEl>
                                          <p:spTgt spid="3">
                                            <p:txEl>
                                              <p:pRg st="2" end="2"/>
                                            </p:txEl>
                                          </p:spTgt>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3">
                                            <p:txEl>
                                              <p:pRg st="3" end="3"/>
                                            </p:txEl>
                                          </p:spTgt>
                                        </p:tgtEl>
                                      </p:cBhvr>
                                    </p:animEffect>
                                    <p:set>
                                      <p:cBhvr>
                                        <p:cTn id="21" dur="1" fill="hold">
                                          <p:stCondLst>
                                            <p:cond delay="499"/>
                                          </p:stCondLst>
                                        </p:cTn>
                                        <p:tgtEl>
                                          <p:spTgt spid="3">
                                            <p:txEl>
                                              <p:pRg st="3" end="3"/>
                                            </p:txEl>
                                          </p:spTgt>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3">
                                            <p:txEl>
                                              <p:pRg st="4" end="4"/>
                                            </p:txEl>
                                          </p:spTgt>
                                        </p:tgtEl>
                                      </p:cBhvr>
                                    </p:animEffect>
                                    <p:set>
                                      <p:cBhvr>
                                        <p:cTn id="24" dur="1" fill="hold">
                                          <p:stCondLst>
                                            <p:cond delay="499"/>
                                          </p:stCondLst>
                                        </p:cTn>
                                        <p:tgtEl>
                                          <p:spTgt spid="3">
                                            <p:txEl>
                                              <p:pRg st="4" end="4"/>
                                            </p:txEl>
                                          </p:spTgt>
                                        </p:tgtEl>
                                        <p:attrNameLst>
                                          <p:attrName>style.visibility</p:attrName>
                                        </p:attrNameLst>
                                      </p:cBhvr>
                                      <p:to>
                                        <p:strVal val="hidden"/>
                                      </p:to>
                                    </p:set>
                                  </p:childTnLst>
                                </p:cTn>
                              </p:par>
                              <p:par>
                                <p:cTn id="25" presetID="47"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1000"/>
                                        <p:tgtEl>
                                          <p:spTgt spid="1028"/>
                                        </p:tgtEl>
                                      </p:cBhvr>
                                    </p:animEffect>
                                    <p:anim calcmode="lin" valueType="num">
                                      <p:cBhvr>
                                        <p:cTn id="28" dur="1000" fill="hold"/>
                                        <p:tgtEl>
                                          <p:spTgt spid="1028"/>
                                        </p:tgtEl>
                                        <p:attrNameLst>
                                          <p:attrName>ppt_x</p:attrName>
                                        </p:attrNameLst>
                                      </p:cBhvr>
                                      <p:tavLst>
                                        <p:tav tm="0">
                                          <p:val>
                                            <p:strVal val="#ppt_x"/>
                                          </p:val>
                                        </p:tav>
                                        <p:tav tm="100000">
                                          <p:val>
                                            <p:strVal val="#ppt_x"/>
                                          </p:val>
                                        </p:tav>
                                      </p:tavLst>
                                    </p:anim>
                                    <p:anim calcmode="lin" valueType="num">
                                      <p:cBhvr>
                                        <p:cTn id="29" dur="1000" fill="hold"/>
                                        <p:tgtEl>
                                          <p:spTgt spid="1028"/>
                                        </p:tgtEl>
                                        <p:attrNameLst>
                                          <p:attrName>ppt_y</p:attrName>
                                        </p:attrNameLst>
                                      </p:cBhvr>
                                      <p:tavLst>
                                        <p:tav tm="0">
                                          <p:val>
                                            <p:strVal val="#ppt_y-.1"/>
                                          </p:val>
                                        </p:tav>
                                        <p:tav tm="100000">
                                          <p:val>
                                            <p:strVal val="#ppt_y"/>
                                          </p:val>
                                        </p:tav>
                                      </p:tavLst>
                                    </p:anim>
                                  </p:childTnLst>
                                </p:cTn>
                              </p:par>
                              <p:par>
                                <p:cTn id="30" presetID="1" presetClass="mediacall" presetSubtype="0" fill="hold" nodeType="withEffect">
                                  <p:stCondLst>
                                    <p:cond delay="100"/>
                                  </p:stCondLst>
                                  <p:childTnLst>
                                    <p:cmd type="call" cmd="playFrom(0.0)">
                                      <p:cBhvr>
                                        <p:cTn id="31" dur="23056" fill="hold"/>
                                        <p:tgtEl>
                                          <p:spTgt spid="8"/>
                                        </p:tgtEl>
                                      </p:cBhvr>
                                    </p:cmd>
                                  </p:childTnLst>
                                </p:cTn>
                              </p:par>
                              <p:par>
                                <p:cTn id="32" presetID="22" presetClass="entr" presetSubtype="1" fill="hold" grpId="0" nodeType="withEffect">
                                  <p:stCondLst>
                                    <p:cond delay="70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700"/>
                                        <p:tgtEl>
                                          <p:spTgt spid="7"/>
                                        </p:tgtEl>
                                      </p:cBhvr>
                                    </p:animEffect>
                                  </p:childTnLst>
                                </p:cTn>
                              </p:par>
                              <p:par>
                                <p:cTn id="35" presetID="42" presetClass="exit" presetSubtype="0" fill="hold" grpId="0" nodeType="withEffect">
                                  <p:stCondLst>
                                    <p:cond delay="200"/>
                                  </p:stCondLst>
                                  <p:childTnLst>
                                    <p:animEffect transition="out" filter="fade">
                                      <p:cBhvr>
                                        <p:cTn id="36" dur="600"/>
                                        <p:tgtEl>
                                          <p:spTgt spid="2"/>
                                        </p:tgtEl>
                                      </p:cBhvr>
                                    </p:animEffect>
                                    <p:anim calcmode="lin" valueType="num">
                                      <p:cBhvr>
                                        <p:cTn id="37" dur="600"/>
                                        <p:tgtEl>
                                          <p:spTgt spid="2"/>
                                        </p:tgtEl>
                                        <p:attrNameLst>
                                          <p:attrName>ppt_x</p:attrName>
                                        </p:attrNameLst>
                                      </p:cBhvr>
                                      <p:tavLst>
                                        <p:tav tm="0">
                                          <p:val>
                                            <p:strVal val="ppt_x"/>
                                          </p:val>
                                        </p:tav>
                                        <p:tav tm="100000">
                                          <p:val>
                                            <p:strVal val="ppt_x"/>
                                          </p:val>
                                        </p:tav>
                                      </p:tavLst>
                                    </p:anim>
                                    <p:anim calcmode="lin" valueType="num">
                                      <p:cBhvr>
                                        <p:cTn id="38" dur="600"/>
                                        <p:tgtEl>
                                          <p:spTgt spid="2"/>
                                        </p:tgtEl>
                                        <p:attrNameLst>
                                          <p:attrName>ppt_y</p:attrName>
                                        </p:attrNameLst>
                                      </p:cBhvr>
                                      <p:tavLst>
                                        <p:tav tm="0">
                                          <p:val>
                                            <p:strVal val="ppt_y"/>
                                          </p:val>
                                        </p:tav>
                                        <p:tav tm="100000">
                                          <p:val>
                                            <p:strVal val="ppt_y+.1"/>
                                          </p:val>
                                        </p:tav>
                                      </p:tavLst>
                                    </p:anim>
                                    <p:set>
                                      <p:cBhvr>
                                        <p:cTn id="39" dur="1" fill="hold">
                                          <p:stCondLst>
                                            <p:cond delay="5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8"/>
                </p:tgtEl>
              </p:cMediaNode>
            </p:audio>
          </p:childTnLst>
        </p:cTn>
      </p:par>
    </p:tnLst>
    <p:bldLst>
      <p:bldP spid="3" grpId="0" build="p" autoUpdateAnimBg="0"/>
      <p:bldP spid="2"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42" t="21109" r="-1926" b="2067"/>
          <a:stretch/>
        </p:blipFill>
        <p:spPr>
          <a:xfrm rot="21383609">
            <a:off x="2286000" y="459732"/>
            <a:ext cx="5029200" cy="2926080"/>
          </a:xfrm>
          <a:prstGeom prst="rect">
            <a:avLst/>
          </a:prstGeom>
          <a:ln>
            <a:noFill/>
          </a:ln>
          <a:effectLst>
            <a:outerShdw blurRad="292100" dist="139700" dir="2700000" algn="tl" rotWithShape="0">
              <a:srgbClr val="333333">
                <a:alpha val="65000"/>
              </a:srgbClr>
            </a:outerShdw>
          </a:effectLst>
        </p:spPr>
      </p:pic>
      <p:pic>
        <p:nvPicPr>
          <p:cNvPr id="10" name="bottom cen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604447"/>
            <a:ext cx="3322357" cy="2486942"/>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 r="-1770"/>
          <a:stretch/>
        </p:blipFill>
        <p:spPr>
          <a:xfrm rot="20967834">
            <a:off x="366512" y="662318"/>
            <a:ext cx="2377440" cy="4132315"/>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3363" t="15035" r="4983" b="14237"/>
          <a:stretch/>
        </p:blipFill>
        <p:spPr>
          <a:xfrm rot="227627">
            <a:off x="5932013" y="2126928"/>
            <a:ext cx="3290687" cy="2531297"/>
          </a:xfrm>
          <a:prstGeom prst="rect">
            <a:avLst/>
          </a:prstGeom>
        </p:spPr>
      </p:pic>
      <p:sp>
        <p:nvSpPr>
          <p:cNvPr id="12" name="TextBox 11"/>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Performance</a:t>
            </a:r>
            <a:endParaRPr lang="en-US" sz="2800" dirty="0">
              <a:solidFill>
                <a:srgbClr val="008599"/>
              </a:solidFill>
              <a:latin typeface="Arial" pitchFamily="34" charset="0"/>
              <a:cs typeface="Arial" pitchFamily="34" charset="0"/>
            </a:endParaRPr>
          </a:p>
        </p:txBody>
      </p:sp>
      <p:sp>
        <p:nvSpPr>
          <p:cNvPr id="13" name="TextBox 12"/>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4" name="TextBox 13"/>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5" name="TextBox 14"/>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6" presetClass="emph" presetSubtype="0" decel="50000" fill="hold" nodeType="withEffect">
                                  <p:stCondLst>
                                    <p:cond delay="0"/>
                                  </p:stCondLst>
                                  <p:childTnLst>
                                    <p:animScale>
                                      <p:cBhvr>
                                        <p:cTn id="9" dur="1300" fill="hold"/>
                                        <p:tgtEl>
                                          <p:spTgt spid="3"/>
                                        </p:tgtEl>
                                      </p:cBhvr>
                                      <p:by x="75000" y="75000"/>
                                    </p:animScale>
                                  </p:childTnLst>
                                </p:cTn>
                              </p:par>
                              <p:par>
                                <p:cTn id="10" presetID="10" presetClass="entr" presetSubtype="0" fill="hold"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6" presetClass="emph" presetSubtype="0" decel="50000" fill="hold" nodeType="withEffect">
                                  <p:stCondLst>
                                    <p:cond delay="900"/>
                                  </p:stCondLst>
                                  <p:childTnLst>
                                    <p:animScale>
                                      <p:cBhvr>
                                        <p:cTn id="14" dur="1100" fill="hold"/>
                                        <p:tgtEl>
                                          <p:spTgt spid="4"/>
                                        </p:tgtEl>
                                      </p:cBhvr>
                                      <p:by x="83000" y="83000"/>
                                    </p:animScale>
                                  </p:childTnLst>
                                </p:cTn>
                              </p:par>
                              <p:par>
                                <p:cTn id="15" presetID="10" presetClass="entr" presetSubtype="0" fill="hold" nodeType="withEffect">
                                  <p:stCondLst>
                                    <p:cond delay="14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 presetClass="emph" presetSubtype="0" decel="50000" fill="hold" nodeType="withEffect">
                                  <p:stCondLst>
                                    <p:cond delay="1400"/>
                                  </p:stCondLst>
                                  <p:childTnLst>
                                    <p:animScale>
                                      <p:cBhvr>
                                        <p:cTn id="19" dur="1000" fill="hold"/>
                                        <p:tgtEl>
                                          <p:spTgt spid="10"/>
                                        </p:tgtEl>
                                      </p:cBhvr>
                                      <p:by x="82000" y="82000"/>
                                    </p:animScale>
                                  </p:childTnLst>
                                </p:cTn>
                              </p:par>
                              <p:par>
                                <p:cTn id="20" presetID="10" presetClass="entr" presetSubtype="0" fill="hold" nodeType="withEffect">
                                  <p:stCondLst>
                                    <p:cond delay="19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6" presetClass="emph" presetSubtype="0" decel="50000" fill="hold" nodeType="withEffect">
                                  <p:stCondLst>
                                    <p:cond delay="1900"/>
                                  </p:stCondLst>
                                  <p:childTnLst>
                                    <p:animScale>
                                      <p:cBhvr>
                                        <p:cTn id="24" dur="1100" fill="hold"/>
                                        <p:tgtEl>
                                          <p:spTgt spid="11"/>
                                        </p:tgtEl>
                                      </p:cBhvr>
                                      <p:by x="75000" y="75000"/>
                                    </p:animScale>
                                  </p:childTnLst>
                                </p:cTn>
                              </p:par>
                              <p:par>
                                <p:cTn id="25" presetID="19" presetClass="emph" presetSubtype="0" fill="hold" nodeType="withEffect">
                                  <p:stCondLst>
                                    <p:cond delay="0"/>
                                  </p:stCondLst>
                                  <p:childTnLst>
                                    <p:animClr clrSpc="rgb" dir="cw">
                                      <p:cBhvr override="childStyle">
                                        <p:cTn id="26" dur="700" fill="hold"/>
                                        <p:tgtEl>
                                          <p:spTgt spid="12">
                                            <p:txEl>
                                              <p:pRg st="0" end="0"/>
                                            </p:txEl>
                                          </p:spTgt>
                                        </p:tgtEl>
                                        <p:attrNameLst>
                                          <p:attrName>style.color</p:attrName>
                                        </p:attrNameLst>
                                      </p:cBhvr>
                                      <p:to>
                                        <a:srgbClr val="93CFD9"/>
                                      </p:to>
                                    </p:animClr>
                                    <p:animClr clrSpc="rgb" dir="cw">
                                      <p:cBhvr>
                                        <p:cTn id="27" dur="700" fill="hold"/>
                                        <p:tgtEl>
                                          <p:spTgt spid="12">
                                            <p:txEl>
                                              <p:pRg st="0" end="0"/>
                                            </p:txEl>
                                          </p:spTgt>
                                        </p:tgtEl>
                                        <p:attrNameLst>
                                          <p:attrName>fillcolor</p:attrName>
                                        </p:attrNameLst>
                                      </p:cBhvr>
                                      <p:to>
                                        <a:srgbClr val="93CFD9"/>
                                      </p:to>
                                    </p:animClr>
                                    <p:set>
                                      <p:cBhvr>
                                        <p:cTn id="28" dur="700" fill="hold"/>
                                        <p:tgtEl>
                                          <p:spTgt spid="12">
                                            <p:txEl>
                                              <p:pRg st="0" end="0"/>
                                            </p:txEl>
                                          </p:spTgt>
                                        </p:tgtEl>
                                        <p:attrNameLst>
                                          <p:attrName>fill.type</p:attrName>
                                        </p:attrNameLst>
                                      </p:cBhvr>
                                      <p:to>
                                        <p:strVal val="solid"/>
                                      </p:to>
                                    </p:set>
                                    <p:set>
                                      <p:cBhvr>
                                        <p:cTn id="29" dur="700" fill="hold"/>
                                        <p:tgtEl>
                                          <p:spTgt spid="12">
                                            <p:txEl>
                                              <p:pRg st="0" end="0"/>
                                            </p:txEl>
                                          </p:spTgt>
                                        </p:tgtEl>
                                        <p:attrNameLst>
                                          <p:attrName>fill.on</p:attrName>
                                        </p:attrNameLst>
                                      </p:cBhvr>
                                      <p:to>
                                        <p:strVal val="true"/>
                                      </p:to>
                                    </p:set>
                                  </p:childTnLst>
                                </p:cTn>
                              </p:par>
                              <p:par>
                                <p:cTn id="30" presetID="19" presetClass="emph" presetSubtype="0" fill="hold" nodeType="withEffect">
                                  <p:stCondLst>
                                    <p:cond delay="0"/>
                                  </p:stCondLst>
                                  <p:childTnLst>
                                    <p:animClr clrSpc="rgb" dir="cw">
                                      <p:cBhvr override="childStyle">
                                        <p:cTn id="31" dur="800" fill="hold"/>
                                        <p:tgtEl>
                                          <p:spTgt spid="15">
                                            <p:txEl>
                                              <p:pRg st="0" end="0"/>
                                            </p:txEl>
                                          </p:spTgt>
                                        </p:tgtEl>
                                        <p:attrNameLst>
                                          <p:attrName>style.color</p:attrName>
                                        </p:attrNameLst>
                                      </p:cBhvr>
                                      <p:to>
                                        <a:srgbClr val="008599"/>
                                      </p:to>
                                    </p:animClr>
                                    <p:animClr clrSpc="rgb" dir="cw">
                                      <p:cBhvr>
                                        <p:cTn id="32" dur="800" fill="hold"/>
                                        <p:tgtEl>
                                          <p:spTgt spid="15">
                                            <p:txEl>
                                              <p:pRg st="0" end="0"/>
                                            </p:txEl>
                                          </p:spTgt>
                                        </p:tgtEl>
                                        <p:attrNameLst>
                                          <p:attrName>fillcolor</p:attrName>
                                        </p:attrNameLst>
                                      </p:cBhvr>
                                      <p:to>
                                        <a:srgbClr val="008599"/>
                                      </p:to>
                                    </p:animClr>
                                    <p:set>
                                      <p:cBhvr>
                                        <p:cTn id="33" dur="800" fill="hold"/>
                                        <p:tgtEl>
                                          <p:spTgt spid="15">
                                            <p:txEl>
                                              <p:pRg st="0" end="0"/>
                                            </p:txEl>
                                          </p:spTgt>
                                        </p:tgtEl>
                                        <p:attrNameLst>
                                          <p:attrName>fill.type</p:attrName>
                                        </p:attrNameLst>
                                      </p:cBhvr>
                                      <p:to>
                                        <p:strVal val="solid"/>
                                      </p:to>
                                    </p:set>
                                    <p:set>
                                      <p:cBhvr>
                                        <p:cTn id="34" dur="8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media.treehugger.com/assets/images/2011/10/carpool2.jpg"/>
          <p:cNvPicPr>
            <a:picLocks noChangeAspect="1" noChangeArrowheads="1"/>
          </p:cNvPicPr>
          <p:nvPr/>
        </p:nvPicPr>
        <p:blipFill rotWithShape="1">
          <a:blip r:embed="rId3"/>
          <a:srcRect l="6434" t="2203" r="-6434" b="-2203"/>
          <a:stretch/>
        </p:blipFill>
        <p:spPr bwMode="auto">
          <a:xfrm>
            <a:off x="3827533" y="1664531"/>
            <a:ext cx="5818688" cy="3574840"/>
          </a:xfrm>
          <a:prstGeom prst="rect">
            <a:avLst/>
          </a:prstGeom>
          <a:noFill/>
        </p:spPr>
      </p:pic>
      <p:sp>
        <p:nvSpPr>
          <p:cNvPr id="3" name="Text Placeholder 2"/>
          <p:cNvSpPr>
            <a:spLocks noGrp="1"/>
          </p:cNvSpPr>
          <p:nvPr>
            <p:ph type="body" sz="quarter" idx="10"/>
          </p:nvPr>
        </p:nvSpPr>
        <p:spPr>
          <a:xfrm>
            <a:off x="731516" y="1805039"/>
            <a:ext cx="4228295" cy="1803663"/>
          </a:xfrm>
        </p:spPr>
        <p:txBody>
          <a:bodyPr/>
          <a:lstStyle/>
          <a:p>
            <a:pPr>
              <a:lnSpc>
                <a:spcPct val="80000"/>
              </a:lnSpc>
            </a:pPr>
            <a:r>
              <a:rPr lang="en-US" sz="2800" dirty="0" smtClean="0"/>
              <a:t>How will I </a:t>
            </a:r>
          </a:p>
          <a:p>
            <a:pPr>
              <a:lnSpc>
                <a:spcPct val="80000"/>
              </a:lnSpc>
            </a:pPr>
            <a:r>
              <a:rPr lang="en-US" sz="2800" dirty="0" smtClean="0"/>
              <a:t>get to work?</a:t>
            </a:r>
          </a:p>
          <a:p>
            <a:endParaRPr lang="en-US" sz="1200" dirty="0" smtClean="0"/>
          </a:p>
          <a:p>
            <a:r>
              <a:rPr lang="en-US" sz="2800" dirty="0" smtClean="0"/>
              <a:t>Where will I park?</a:t>
            </a:r>
            <a:endParaRPr lang="en-US" sz="2800" dirty="0"/>
          </a:p>
        </p:txBody>
      </p:sp>
      <p:cxnSp>
        <p:nvCxnSpPr>
          <p:cNvPr id="16" name="Straight Connector 15"/>
          <p:cNvCxnSpPr/>
          <p:nvPr/>
        </p:nvCxnSpPr>
        <p:spPr>
          <a:xfrm>
            <a:off x="731516" y="1515112"/>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12648" y="495276"/>
            <a:ext cx="8049116" cy="1149308"/>
          </a:xfrm>
        </p:spPr>
        <p:txBody>
          <a:bodyPr/>
          <a:lstStyle/>
          <a:p>
            <a:r>
              <a:rPr lang="en-US" sz="4000" dirty="0" smtClean="0"/>
              <a:t>Your #1 </a:t>
            </a:r>
            <a:r>
              <a:rPr lang="en-US" sz="2000" dirty="0" smtClean="0"/>
              <a:t>(and #2)</a:t>
            </a:r>
            <a:r>
              <a:rPr lang="en-US" sz="4000" dirty="0" smtClean="0"/>
              <a:t> questions </a:t>
            </a:r>
            <a:br>
              <a:rPr lang="en-US" sz="4000" dirty="0" smtClean="0"/>
            </a:br>
            <a:r>
              <a:rPr lang="en-US" sz="4000" dirty="0" smtClean="0"/>
              <a:t>about the new hospitals:</a:t>
            </a:r>
            <a:endParaRPr lang="en-US" dirty="0"/>
          </a:p>
        </p:txBody>
      </p:sp>
    </p:spTree>
    <p:extLst>
      <p:ext uri="{BB962C8B-B14F-4D97-AF65-F5344CB8AC3E}">
        <p14:creationId xmlns:p14="http://schemas.microsoft.com/office/powerpoint/2010/main" val="378107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0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hite plate"/>
          <p:cNvSpPr/>
          <p:nvPr/>
        </p:nvSpPr>
        <p:spPr>
          <a:xfrm>
            <a:off x="0" y="0"/>
            <a:ext cx="9144845" cy="5145766"/>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Warren and ..."/>
          <p:cNvSpPr/>
          <p:nvPr/>
        </p:nvSpPr>
        <p:spPr>
          <a:xfrm>
            <a:off x="233079" y="2720060"/>
            <a:ext cx="5999923" cy="584759"/>
          </a:xfrm>
          <a:prstGeom prst="rect">
            <a:avLst/>
          </a:prstGeom>
        </p:spPr>
        <p:txBody>
          <a:bodyPr wrap="square" lIns="91425" tIns="45712" rIns="91425" bIns="45712">
            <a:spAutoFit/>
          </a:bodyPr>
          <a:lstStyle/>
          <a:p>
            <a:r>
              <a:rPr lang="en-US" dirty="0">
                <a:solidFill>
                  <a:schemeClr val="bg1"/>
                </a:solidFill>
              </a:rPr>
              <a:t>with </a:t>
            </a:r>
            <a:r>
              <a:rPr lang="en-US" b="1" dirty="0">
                <a:solidFill>
                  <a:schemeClr val="bg1"/>
                </a:solidFill>
              </a:rPr>
              <a:t>Dr. Warren Browner, CEO </a:t>
            </a:r>
          </a:p>
          <a:p>
            <a:r>
              <a:rPr lang="en-US" dirty="0">
                <a:solidFill>
                  <a:schemeClr val="bg1"/>
                </a:solidFill>
              </a:rPr>
              <a:t>and </a:t>
            </a:r>
            <a:r>
              <a:rPr lang="en-US" b="1" dirty="0">
                <a:solidFill>
                  <a:schemeClr val="bg1"/>
                </a:solidFill>
              </a:rPr>
              <a:t>Shannon Thomas, Director of </a:t>
            </a:r>
            <a:r>
              <a:rPr lang="en-US" b="1" dirty="0" smtClean="0">
                <a:solidFill>
                  <a:schemeClr val="bg1"/>
                </a:solidFill>
              </a:rPr>
              <a:t>Nursing </a:t>
            </a:r>
          </a:p>
        </p:txBody>
      </p:sp>
      <p:sp>
        <p:nvSpPr>
          <p:cNvPr id="8" name="TownHall"/>
          <p:cNvSpPr txBox="1"/>
          <p:nvPr/>
        </p:nvSpPr>
        <p:spPr>
          <a:xfrm>
            <a:off x="156880" y="1829699"/>
            <a:ext cx="5181600" cy="915701"/>
          </a:xfrm>
          <a:prstGeom prst="rect">
            <a:avLst/>
          </a:prstGeom>
          <a:noFill/>
        </p:spPr>
        <p:txBody>
          <a:bodyPr wrap="square" rtlCol="0">
            <a:spAutoFit/>
          </a:bodyPr>
          <a:lstStyle/>
          <a:p>
            <a:r>
              <a:rPr lang="en-US" sz="6600" dirty="0" smtClean="0">
                <a:solidFill>
                  <a:schemeClr val="bg1"/>
                </a:solidFill>
                <a:latin typeface="Arial" pitchFamily="34" charset="0"/>
                <a:cs typeface="Arial" pitchFamily="34" charset="0"/>
              </a:rPr>
              <a:t>TOWN HALL</a:t>
            </a:r>
            <a:endParaRPr lang="en-US" sz="3600" b="1" dirty="0">
              <a:solidFill>
                <a:schemeClr val="bg1"/>
              </a:solidFill>
              <a:latin typeface="Arial" pitchFamily="34" charset="0"/>
              <a:cs typeface="Arial" pitchFamily="34" charset="0"/>
            </a:endParaRPr>
          </a:p>
        </p:txBody>
      </p:sp>
      <p:sp>
        <p:nvSpPr>
          <p:cNvPr id="9" name="Fall 2017 CEO"/>
          <p:cNvSpPr txBox="1"/>
          <p:nvPr/>
        </p:nvSpPr>
        <p:spPr>
          <a:xfrm>
            <a:off x="156880" y="1141227"/>
            <a:ext cx="4724400" cy="890266"/>
          </a:xfrm>
          <a:prstGeom prst="rect">
            <a:avLst/>
          </a:prstGeom>
          <a:noFill/>
        </p:spPr>
        <p:txBody>
          <a:bodyPr wrap="square" rtlCol="0">
            <a:spAutoFit/>
          </a:bodyPr>
          <a:lstStyle/>
          <a:p>
            <a:r>
              <a:rPr lang="en-US" sz="1200" dirty="0" smtClean="0">
                <a:solidFill>
                  <a:schemeClr val="bg1"/>
                </a:solidFill>
                <a:latin typeface="Arial" pitchFamily="34" charset="0"/>
                <a:cs typeface="Arial" pitchFamily="34" charset="0"/>
              </a:rPr>
              <a:t>  FALL 2017</a:t>
            </a:r>
            <a:r>
              <a:rPr lang="en-US" sz="1600" b="1" dirty="0" smtClean="0">
                <a:solidFill>
                  <a:schemeClr val="bg1"/>
                </a:solidFill>
                <a:latin typeface="Arial" pitchFamily="34" charset="0"/>
                <a:cs typeface="Arial" pitchFamily="34" charset="0"/>
              </a:rPr>
              <a:t> </a:t>
            </a:r>
            <a:endParaRPr lang="en-US" sz="3200" b="1" dirty="0" smtClean="0">
              <a:solidFill>
                <a:schemeClr val="bg1"/>
              </a:solidFill>
              <a:latin typeface="Arial" pitchFamily="34" charset="0"/>
              <a:cs typeface="Arial" pitchFamily="34" charset="0"/>
            </a:endParaRPr>
          </a:p>
          <a:p>
            <a:pPr>
              <a:lnSpc>
                <a:spcPct val="80000"/>
              </a:lnSpc>
            </a:pPr>
            <a:r>
              <a:rPr lang="en-US" sz="6000" b="1" dirty="0" smtClean="0">
                <a:solidFill>
                  <a:schemeClr val="bg1"/>
                </a:solidFill>
                <a:latin typeface="Arial" pitchFamily="34" charset="0"/>
                <a:cs typeface="Arial" pitchFamily="34" charset="0"/>
              </a:rPr>
              <a:t>CEO</a:t>
            </a:r>
            <a:endParaRPr lang="en-US" sz="11500" b="1" dirty="0" smtClean="0">
              <a:solidFill>
                <a:schemeClr val="bg1"/>
              </a:solidFill>
              <a:latin typeface="Arial" pitchFamily="34" charset="0"/>
              <a:cs typeface="Arial" pitchFamily="34" charset="0"/>
            </a:endParaRPr>
          </a:p>
        </p:txBody>
      </p:sp>
      <p:sp>
        <p:nvSpPr>
          <p:cNvPr id="10" name="Todays"/>
          <p:cNvSpPr txBox="1"/>
          <p:nvPr/>
        </p:nvSpPr>
        <p:spPr>
          <a:xfrm>
            <a:off x="2241884" y="886693"/>
            <a:ext cx="6629400" cy="3262432"/>
          </a:xfrm>
          <a:prstGeom prst="rect">
            <a:avLst/>
          </a:prstGeom>
          <a:noFill/>
          <a:ln w="9525">
            <a:noFill/>
          </a:ln>
        </p:spPr>
        <p:txBody>
          <a:bodyPr wrap="square" lIns="182880" tIns="91440" rIns="182880" bIns="182880" rtlCol="0">
            <a:spAutoFit/>
          </a:bodyPr>
          <a:lstStyle/>
          <a:p>
            <a:pPr algn="ctr"/>
            <a:r>
              <a:rPr lang="en-US" sz="5400" dirty="0" smtClean="0">
                <a:solidFill>
                  <a:srgbClr val="524F50"/>
                </a:solidFill>
                <a:latin typeface="Minion Pro" panose="02040503050306020203" pitchFamily="18" charset="0"/>
              </a:rPr>
              <a:t>Today’s Program</a:t>
            </a:r>
            <a:endParaRPr lang="en-US" sz="5400" dirty="0">
              <a:solidFill>
                <a:srgbClr val="524F50"/>
              </a:solidFill>
              <a:latin typeface="Minion Pro" panose="02040503050306020203" pitchFamily="18" charset="0"/>
            </a:endParaRPr>
          </a:p>
          <a:p>
            <a:pPr algn="ctr"/>
            <a:r>
              <a:rPr lang="en-US" sz="2000" dirty="0" smtClean="0">
                <a:solidFill>
                  <a:srgbClr val="008599"/>
                </a:solidFill>
              </a:rPr>
              <a:t>Services Locations</a:t>
            </a:r>
          </a:p>
          <a:p>
            <a:pPr algn="ctr"/>
            <a:r>
              <a:rPr lang="en-US" sz="2000" dirty="0" smtClean="0">
                <a:solidFill>
                  <a:srgbClr val="008599"/>
                </a:solidFill>
              </a:rPr>
              <a:t>New Patient Welcome Video</a:t>
            </a:r>
          </a:p>
          <a:p>
            <a:pPr algn="ctr"/>
            <a:r>
              <a:rPr lang="en-US" sz="2000" dirty="0" smtClean="0">
                <a:solidFill>
                  <a:srgbClr val="008599"/>
                </a:solidFill>
              </a:rPr>
              <a:t>Performance—Quality Dashboard</a:t>
            </a:r>
          </a:p>
          <a:p>
            <a:pPr algn="ctr"/>
            <a:r>
              <a:rPr lang="en-US" sz="2000" dirty="0" smtClean="0">
                <a:solidFill>
                  <a:srgbClr val="008599"/>
                </a:solidFill>
              </a:rPr>
              <a:t>Teeing up the Moves</a:t>
            </a:r>
          </a:p>
          <a:p>
            <a:pPr algn="ctr"/>
            <a:r>
              <a:rPr lang="en-US" sz="2000" dirty="0" smtClean="0">
                <a:solidFill>
                  <a:srgbClr val="008599"/>
                </a:solidFill>
              </a:rPr>
              <a:t>Helping you with the transition</a:t>
            </a:r>
          </a:p>
          <a:p>
            <a:pPr algn="ctr"/>
            <a:r>
              <a:rPr lang="en-US" sz="2000" dirty="0" smtClean="0">
                <a:solidFill>
                  <a:srgbClr val="008599"/>
                </a:solidFill>
              </a:rPr>
              <a:t>Campus Stars</a:t>
            </a:r>
          </a:p>
          <a:p>
            <a:pPr algn="ctr"/>
            <a:r>
              <a:rPr lang="en-US" sz="2000" dirty="0" smtClean="0">
                <a:solidFill>
                  <a:srgbClr val="008599"/>
                </a:solidFill>
              </a:rPr>
              <a:t>Community Program Profile</a:t>
            </a:r>
            <a:endParaRPr lang="en-US" sz="2000" dirty="0">
              <a:solidFill>
                <a:srgbClr val="008599"/>
              </a:solidFill>
            </a:endParaRPr>
          </a:p>
        </p:txBody>
      </p:sp>
      <p:pic>
        <p:nvPicPr>
          <p:cNvPr id="4" name="On the R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96473">
            <a:off x="4731087" y="205777"/>
            <a:ext cx="3974413" cy="10353347"/>
          </a:xfrm>
          <a:prstGeom prst="rect">
            <a:avLst/>
          </a:prstGeom>
          <a:effectLst>
            <a:outerShdw blurRad="254000" dist="241300" dir="4680000" algn="t" rotWithShape="0">
              <a:prstClr val="black">
                <a:alpha val="50000"/>
              </a:prstClr>
            </a:outerShdw>
          </a:effectLst>
        </p:spPr>
      </p:pic>
    </p:spTree>
    <p:extLst>
      <p:ext uri="{BB962C8B-B14F-4D97-AF65-F5344CB8AC3E}">
        <p14:creationId xmlns:p14="http://schemas.microsoft.com/office/powerpoint/2010/main" val="3664678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8" accel="42000" fill="hold" grpId="0" nodeType="clickEffect">
                                  <p:stCondLst>
                                    <p:cond delay="800"/>
                                  </p:stCondLst>
                                  <p:childTnLst>
                                    <p:anim calcmode="lin" valueType="num">
                                      <p:cBhvr additive="base">
                                        <p:cTn id="11" dur="2200"/>
                                        <p:tgtEl>
                                          <p:spTgt spid="9"/>
                                        </p:tgtEl>
                                        <p:attrNameLst>
                                          <p:attrName>ppt_x</p:attrName>
                                        </p:attrNameLst>
                                      </p:cBhvr>
                                      <p:tavLst>
                                        <p:tav tm="0">
                                          <p:val>
                                            <p:strVal val="ppt_x"/>
                                          </p:val>
                                        </p:tav>
                                        <p:tav tm="100000">
                                          <p:val>
                                            <p:strVal val="0-ppt_w/2"/>
                                          </p:val>
                                        </p:tav>
                                      </p:tavLst>
                                    </p:anim>
                                    <p:anim calcmode="lin" valueType="num">
                                      <p:cBhvr additive="base">
                                        <p:cTn id="12" dur="2200"/>
                                        <p:tgtEl>
                                          <p:spTgt spid="9"/>
                                        </p:tgtEl>
                                        <p:attrNameLst>
                                          <p:attrName>ppt_y</p:attrName>
                                        </p:attrNameLst>
                                      </p:cBhvr>
                                      <p:tavLst>
                                        <p:tav tm="0">
                                          <p:val>
                                            <p:strVal val="ppt_y"/>
                                          </p:val>
                                        </p:tav>
                                        <p:tav tm="100000">
                                          <p:val>
                                            <p:strVal val="ppt_y"/>
                                          </p:val>
                                        </p:tav>
                                      </p:tavLst>
                                    </p:anim>
                                    <p:set>
                                      <p:cBhvr>
                                        <p:cTn id="13" dur="1" fill="hold">
                                          <p:stCondLst>
                                            <p:cond delay="2199"/>
                                          </p:stCondLst>
                                        </p:cTn>
                                        <p:tgtEl>
                                          <p:spTgt spid="9"/>
                                        </p:tgtEl>
                                        <p:attrNameLst>
                                          <p:attrName>style.visibility</p:attrName>
                                        </p:attrNameLst>
                                      </p:cBhvr>
                                      <p:to>
                                        <p:strVal val="hidden"/>
                                      </p:to>
                                    </p:set>
                                  </p:childTnLst>
                                </p:cTn>
                              </p:par>
                              <p:par>
                                <p:cTn id="14" presetID="2" presetClass="exit" presetSubtype="8" accel="42000" fill="hold" grpId="0" nodeType="withEffect">
                                  <p:stCondLst>
                                    <p:cond delay="1000"/>
                                  </p:stCondLst>
                                  <p:childTnLst>
                                    <p:anim calcmode="lin" valueType="num">
                                      <p:cBhvr additive="base">
                                        <p:cTn id="15" dur="1500"/>
                                        <p:tgtEl>
                                          <p:spTgt spid="8"/>
                                        </p:tgtEl>
                                        <p:attrNameLst>
                                          <p:attrName>ppt_x</p:attrName>
                                        </p:attrNameLst>
                                      </p:cBhvr>
                                      <p:tavLst>
                                        <p:tav tm="0">
                                          <p:val>
                                            <p:strVal val="ppt_x"/>
                                          </p:val>
                                        </p:tav>
                                        <p:tav tm="100000">
                                          <p:val>
                                            <p:strVal val="0-ppt_w/2"/>
                                          </p:val>
                                        </p:tav>
                                      </p:tavLst>
                                    </p:anim>
                                    <p:anim calcmode="lin" valueType="num">
                                      <p:cBhvr additive="base">
                                        <p:cTn id="16" dur="1500"/>
                                        <p:tgtEl>
                                          <p:spTgt spid="8"/>
                                        </p:tgtEl>
                                        <p:attrNameLst>
                                          <p:attrName>ppt_y</p:attrName>
                                        </p:attrNameLst>
                                      </p:cBhvr>
                                      <p:tavLst>
                                        <p:tav tm="0">
                                          <p:val>
                                            <p:strVal val="ppt_y"/>
                                          </p:val>
                                        </p:tav>
                                        <p:tav tm="100000">
                                          <p:val>
                                            <p:strVal val="ppt_y"/>
                                          </p:val>
                                        </p:tav>
                                      </p:tavLst>
                                    </p:anim>
                                    <p:set>
                                      <p:cBhvr>
                                        <p:cTn id="17" dur="1" fill="hold">
                                          <p:stCondLst>
                                            <p:cond delay="1499"/>
                                          </p:stCondLst>
                                        </p:cTn>
                                        <p:tgtEl>
                                          <p:spTgt spid="8"/>
                                        </p:tgtEl>
                                        <p:attrNameLst>
                                          <p:attrName>style.visibility</p:attrName>
                                        </p:attrNameLst>
                                      </p:cBhvr>
                                      <p:to>
                                        <p:strVal val="hidden"/>
                                      </p:to>
                                    </p:set>
                                  </p:childTnLst>
                                </p:cTn>
                              </p:par>
                              <p:par>
                                <p:cTn id="18" presetID="2" presetClass="exit" presetSubtype="8" accel="42000" fill="hold" grpId="0" nodeType="withEffect">
                                  <p:stCondLst>
                                    <p:cond delay="900"/>
                                  </p:stCondLst>
                                  <p:childTnLst>
                                    <p:anim calcmode="lin" valueType="num">
                                      <p:cBhvr additive="base">
                                        <p:cTn id="19" dur="1900"/>
                                        <p:tgtEl>
                                          <p:spTgt spid="6"/>
                                        </p:tgtEl>
                                        <p:attrNameLst>
                                          <p:attrName>ppt_x</p:attrName>
                                        </p:attrNameLst>
                                      </p:cBhvr>
                                      <p:tavLst>
                                        <p:tav tm="0">
                                          <p:val>
                                            <p:strVal val="ppt_x"/>
                                          </p:val>
                                        </p:tav>
                                        <p:tav tm="100000">
                                          <p:val>
                                            <p:strVal val="0-ppt_w/2"/>
                                          </p:val>
                                        </p:tav>
                                      </p:tavLst>
                                    </p:anim>
                                    <p:anim calcmode="lin" valueType="num">
                                      <p:cBhvr additive="base">
                                        <p:cTn id="20" dur="1900"/>
                                        <p:tgtEl>
                                          <p:spTgt spid="6"/>
                                        </p:tgtEl>
                                        <p:attrNameLst>
                                          <p:attrName>ppt_y</p:attrName>
                                        </p:attrNameLst>
                                      </p:cBhvr>
                                      <p:tavLst>
                                        <p:tav tm="0">
                                          <p:val>
                                            <p:strVal val="ppt_y"/>
                                          </p:val>
                                        </p:tav>
                                        <p:tav tm="100000">
                                          <p:val>
                                            <p:strVal val="ppt_y"/>
                                          </p:val>
                                        </p:tav>
                                      </p:tavLst>
                                    </p:anim>
                                    <p:set>
                                      <p:cBhvr>
                                        <p:cTn id="21" dur="1" fill="hold">
                                          <p:stCondLst>
                                            <p:cond delay="1899"/>
                                          </p:stCondLst>
                                        </p:cTn>
                                        <p:tgtEl>
                                          <p:spTgt spid="6"/>
                                        </p:tgtEl>
                                        <p:attrNameLst>
                                          <p:attrName>style.visibility</p:attrName>
                                        </p:attrNameLst>
                                      </p:cBhvr>
                                      <p:to>
                                        <p:strVal val="hidden"/>
                                      </p:to>
                                    </p:set>
                                  </p:childTnLst>
                                </p:cTn>
                              </p:par>
                              <p:par>
                                <p:cTn id="22" presetID="63" presetClass="path" presetSubtype="0" accel="50000" decel="50000" fill="hold" nodeType="withEffect">
                                  <p:stCondLst>
                                    <p:cond delay="500"/>
                                  </p:stCondLst>
                                  <p:childTnLst>
                                    <p:animMotion origin="layout" path="M -2.22222E-6 3.7037E-6 L -0.56771 0.08796 " pathEditMode="relative" rAng="0" ptsTypes="AA">
                                      <p:cBhvr>
                                        <p:cTn id="23" dur="2800" fill="hold"/>
                                        <p:tgtEl>
                                          <p:spTgt spid="4"/>
                                        </p:tgtEl>
                                        <p:attrNameLst>
                                          <p:attrName>ppt_x</p:attrName>
                                          <p:attrName>ppt_y</p:attrName>
                                        </p:attrNameLst>
                                      </p:cBhvr>
                                      <p:rCtr x="-28385" y="4383"/>
                                    </p:animMotion>
                                  </p:childTnLst>
                                </p:cTn>
                              </p:par>
                              <p:par>
                                <p:cTn id="24" presetID="10" presetClass="entr" presetSubtype="0" fill="hold" grpId="0" nodeType="withEffect">
                                  <p:stCondLst>
                                    <p:cond delay="2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grpId="0" nodeType="withEffect">
                                  <p:stCondLst>
                                    <p:cond delay="18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ommuting-Myths-1.png"/>
          <p:cNvPicPr>
            <a:picLocks noChangeAspect="1"/>
          </p:cNvPicPr>
          <p:nvPr/>
        </p:nvPicPr>
        <p:blipFill>
          <a:blip r:embed="rId3"/>
          <a:srcRect l="45904" r="14496"/>
          <a:stretch>
            <a:fillRect/>
          </a:stretch>
        </p:blipFill>
        <p:spPr>
          <a:xfrm rot="450678">
            <a:off x="7071464" y="2042905"/>
            <a:ext cx="2150358" cy="3407095"/>
          </a:xfrm>
          <a:prstGeom prst="rect">
            <a:avLst/>
          </a:prstGeom>
        </p:spPr>
      </p:pic>
      <p:pic>
        <p:nvPicPr>
          <p:cNvPr id="129028" name="Picture 4" descr="File photo of passengers boarding a San Francisco bound BART train at the MacArthur Station in Oakland. BART police said a 20-minute delay Saturday evening at Oakland's MacArthur station occurred because a citizen reported seeing a man with a gun on a Fremont-bound train. Photo: Brant Ward, The Chronicle"/>
          <p:cNvPicPr>
            <a:picLocks noChangeAspect="1" noChangeArrowheads="1"/>
          </p:cNvPicPr>
          <p:nvPr/>
        </p:nvPicPr>
        <p:blipFill>
          <a:blip r:embed="rId4"/>
          <a:srcRect/>
          <a:stretch>
            <a:fillRect/>
          </a:stretch>
        </p:blipFill>
        <p:spPr bwMode="auto">
          <a:xfrm rot="21219012">
            <a:off x="6062233" y="41167"/>
            <a:ext cx="3067725" cy="2200760"/>
          </a:xfrm>
          <a:prstGeom prst="rect">
            <a:avLst/>
          </a:prstGeom>
          <a:noFill/>
        </p:spPr>
      </p:pic>
      <p:pic>
        <p:nvPicPr>
          <p:cNvPr id="129030" name="Picture 6" descr="Image result for Clipper Card"/>
          <p:cNvPicPr>
            <a:picLocks noChangeAspect="1" noChangeArrowheads="1"/>
          </p:cNvPicPr>
          <p:nvPr/>
        </p:nvPicPr>
        <p:blipFill>
          <a:blip r:embed="rId5"/>
          <a:srcRect l="784" t="9412" r="26667" b="15294"/>
          <a:stretch>
            <a:fillRect/>
          </a:stretch>
        </p:blipFill>
        <p:spPr bwMode="auto">
          <a:xfrm rot="20903465">
            <a:off x="3271848" y="2728090"/>
            <a:ext cx="3456010" cy="2391127"/>
          </a:xfrm>
          <a:prstGeom prst="rect">
            <a:avLst/>
          </a:prstGeom>
          <a:noFill/>
        </p:spPr>
      </p:pic>
      <p:sp>
        <p:nvSpPr>
          <p:cNvPr id="2" name="Title 1"/>
          <p:cNvSpPr>
            <a:spLocks noGrp="1"/>
          </p:cNvSpPr>
          <p:nvPr>
            <p:ph type="title"/>
          </p:nvPr>
        </p:nvSpPr>
        <p:spPr>
          <a:xfrm>
            <a:off x="491646" y="8799"/>
            <a:ext cx="8049116" cy="1160434"/>
          </a:xfrm>
        </p:spPr>
        <p:txBody>
          <a:bodyPr/>
          <a:lstStyle/>
          <a:p>
            <a:r>
              <a:rPr lang="en-US" sz="3600" dirty="0" smtClean="0"/>
              <a:t>Our commitment to the City</a:t>
            </a:r>
            <a:endParaRPr lang="en-US" dirty="0"/>
          </a:p>
        </p:txBody>
      </p:sp>
      <p:sp>
        <p:nvSpPr>
          <p:cNvPr id="3" name="Text Placeholder 2"/>
          <p:cNvSpPr>
            <a:spLocks noGrp="1"/>
          </p:cNvSpPr>
          <p:nvPr>
            <p:ph type="body" sz="quarter" idx="10"/>
          </p:nvPr>
        </p:nvSpPr>
        <p:spPr>
          <a:xfrm>
            <a:off x="496105" y="1345474"/>
            <a:ext cx="5148633" cy="3181556"/>
          </a:xfrm>
        </p:spPr>
        <p:txBody>
          <a:bodyPr/>
          <a:lstStyle/>
          <a:p>
            <a:r>
              <a:rPr lang="en-US" sz="2400" dirty="0" smtClean="0"/>
              <a:t>Reduce </a:t>
            </a:r>
            <a:r>
              <a:rPr lang="en-US" sz="2400" dirty="0"/>
              <a:t>the number of cars</a:t>
            </a:r>
          </a:p>
          <a:p>
            <a:r>
              <a:rPr lang="en-US" sz="2400" dirty="0"/>
              <a:t>Public transportation</a:t>
            </a:r>
          </a:p>
          <a:p>
            <a:r>
              <a:rPr lang="en-US" sz="2400" dirty="0"/>
              <a:t>Bike </a:t>
            </a:r>
            <a:r>
              <a:rPr lang="en-US" sz="2400" dirty="0" smtClean="0"/>
              <a:t>parking</a:t>
            </a:r>
            <a:endParaRPr lang="en-US" sz="2400" dirty="0"/>
          </a:p>
          <a:p>
            <a:r>
              <a:rPr lang="en-US" sz="2400" dirty="0"/>
              <a:t>Shuttles</a:t>
            </a:r>
          </a:p>
          <a:p>
            <a:r>
              <a:rPr lang="en-US" sz="2400" dirty="0"/>
              <a:t>Car pooling</a:t>
            </a:r>
          </a:p>
          <a:p>
            <a:r>
              <a:rPr lang="en-US" sz="2400" dirty="0" smtClean="0"/>
              <a:t>Subsidies</a:t>
            </a:r>
            <a:endParaRPr lang="en-US" sz="2400" dirty="0"/>
          </a:p>
        </p:txBody>
      </p:sp>
    </p:spTree>
    <p:extLst>
      <p:ext uri="{BB962C8B-B14F-4D97-AF65-F5344CB8AC3E}">
        <p14:creationId xmlns:p14="http://schemas.microsoft.com/office/powerpoint/2010/main" val="418179954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7256" y="1256266"/>
            <a:ext cx="8044656" cy="571500"/>
          </a:xfrm>
        </p:spPr>
        <p:txBody>
          <a:bodyPr/>
          <a:lstStyle/>
          <a:p>
            <a:r>
              <a:rPr lang="en-US" b="1" dirty="0"/>
              <a:t>Employee </a:t>
            </a:r>
            <a:r>
              <a:rPr lang="en-US" b="1" dirty="0" smtClean="0"/>
              <a:t>Carpools</a:t>
            </a:r>
            <a:endParaRPr lang="en-US" b="1" dirty="0"/>
          </a:p>
          <a:p>
            <a:r>
              <a:rPr lang="en-US" dirty="0" smtClean="0"/>
              <a:t> Cal</a:t>
            </a:r>
            <a:r>
              <a:rPr lang="en-US" dirty="0"/>
              <a:t>:  20</a:t>
            </a:r>
          </a:p>
          <a:p>
            <a:r>
              <a:rPr lang="en-US" dirty="0" smtClean="0"/>
              <a:t> Pac</a:t>
            </a:r>
            <a:r>
              <a:rPr lang="en-US" dirty="0"/>
              <a:t>:  5</a:t>
            </a:r>
          </a:p>
          <a:p>
            <a:r>
              <a:rPr lang="en-US" dirty="0" smtClean="0"/>
              <a:t> Davies</a:t>
            </a:r>
            <a:r>
              <a:rPr lang="en-US" dirty="0"/>
              <a:t>: 4</a:t>
            </a:r>
          </a:p>
          <a:p>
            <a:r>
              <a:rPr lang="en-US" dirty="0" smtClean="0"/>
              <a:t> SLH</a:t>
            </a:r>
            <a:r>
              <a:rPr lang="en-US" dirty="0"/>
              <a:t>:  </a:t>
            </a:r>
            <a:r>
              <a:rPr lang="en-US" dirty="0" smtClean="0"/>
              <a:t>1</a:t>
            </a:r>
            <a:endParaRPr lang="en-US" dirty="0"/>
          </a:p>
        </p:txBody>
      </p:sp>
      <p:cxnSp>
        <p:nvCxnSpPr>
          <p:cNvPr id="4" name="Straight Connector 3"/>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6" name="Title 1"/>
          <p:cNvSpPr txBox="1">
            <a:spLocks/>
          </p:cNvSpPr>
          <p:nvPr/>
        </p:nvSpPr>
        <p:spPr>
          <a:xfrm>
            <a:off x="491646" y="8799"/>
            <a:ext cx="8049116" cy="1160434"/>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3600" dirty="0" smtClean="0"/>
              <a:t>How’s it looking now?</a:t>
            </a:r>
            <a:endParaRPr lang="en-US" dirty="0"/>
          </a:p>
        </p:txBody>
      </p:sp>
      <p:pic>
        <p:nvPicPr>
          <p:cNvPr id="1026" name="Picture 2" descr="Image result for carpool lane"/>
          <p:cNvPicPr>
            <a:picLocks noChangeAspect="1" noChangeArrowheads="1"/>
          </p:cNvPicPr>
          <p:nvPr/>
        </p:nvPicPr>
        <p:blipFill rotWithShape="1">
          <a:blip r:embed="rId3">
            <a:extLst>
              <a:ext uri="{28A0092B-C50C-407E-A947-70E740481C1C}">
                <a14:useLocalDpi xmlns:a14="http://schemas.microsoft.com/office/drawing/2010/main" val="0"/>
              </a:ext>
            </a:extLst>
          </a:blip>
          <a:srcRect l="1" t="5857" r="17947" b="4760"/>
          <a:stretch/>
        </p:blipFill>
        <p:spPr bwMode="auto">
          <a:xfrm>
            <a:off x="4516204" y="1943100"/>
            <a:ext cx="466344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395924809"/>
              </p:ext>
            </p:extLst>
          </p:nvPr>
        </p:nvGraphicFramePr>
        <p:xfrm>
          <a:off x="491646" y="377952"/>
          <a:ext cx="8486775" cy="42393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23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31516" y="1061347"/>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270" y="1593868"/>
            <a:ext cx="5333890" cy="2856211"/>
          </a:xfrm>
          <a:prstGeom prst="rect">
            <a:avLst/>
          </a:prstGeom>
        </p:spPr>
      </p:pic>
      <p:sp>
        <p:nvSpPr>
          <p:cNvPr id="3" name="Text Placeholder 2"/>
          <p:cNvSpPr>
            <a:spLocks noGrp="1"/>
          </p:cNvSpPr>
          <p:nvPr>
            <p:ph type="body" sz="quarter" idx="10"/>
          </p:nvPr>
        </p:nvSpPr>
        <p:spPr/>
        <p:txBody>
          <a:bodyPr/>
          <a:lstStyle/>
          <a:p>
            <a:pPr>
              <a:lnSpc>
                <a:spcPct val="80000"/>
              </a:lnSpc>
              <a:spcBef>
                <a:spcPts val="1800"/>
              </a:spcBef>
            </a:pPr>
            <a:r>
              <a:rPr lang="en-US" sz="2800" dirty="0" smtClean="0"/>
              <a:t>Start using van pools</a:t>
            </a:r>
          </a:p>
          <a:p>
            <a:pPr>
              <a:lnSpc>
                <a:spcPct val="80000"/>
              </a:lnSpc>
              <a:spcBef>
                <a:spcPts val="1800"/>
              </a:spcBef>
            </a:pPr>
            <a:r>
              <a:rPr lang="en-US" sz="2800" dirty="0" smtClean="0"/>
              <a:t>Use public </a:t>
            </a:r>
            <a:br>
              <a:rPr lang="en-US" sz="2800" dirty="0" smtClean="0"/>
            </a:br>
            <a:r>
              <a:rPr lang="en-US" sz="2800" dirty="0" smtClean="0"/>
              <a:t>transportation</a:t>
            </a:r>
          </a:p>
          <a:p>
            <a:pPr>
              <a:lnSpc>
                <a:spcPct val="80000"/>
              </a:lnSpc>
              <a:spcBef>
                <a:spcPts val="1800"/>
              </a:spcBef>
            </a:pPr>
            <a:r>
              <a:rPr lang="en-US" sz="2800" dirty="0" smtClean="0"/>
              <a:t>Go online to: </a:t>
            </a:r>
            <a:br>
              <a:rPr lang="en-US" sz="2800" dirty="0" smtClean="0"/>
            </a:br>
            <a:r>
              <a:rPr lang="en-US" sz="2800" dirty="0" smtClean="0"/>
              <a:t>www.wework.org </a:t>
            </a:r>
            <a:br>
              <a:rPr lang="en-US" sz="2800" dirty="0" smtClean="0"/>
            </a:br>
            <a:r>
              <a:rPr lang="en-US" sz="2400" dirty="0" smtClean="0"/>
              <a:t>(for subsidies)</a:t>
            </a:r>
            <a:endParaRPr lang="en-US" sz="4000" dirty="0" smtClean="0"/>
          </a:p>
          <a:p>
            <a:pPr>
              <a:lnSpc>
                <a:spcPct val="80000"/>
              </a:lnSpc>
              <a:spcBef>
                <a:spcPts val="1800"/>
              </a:spcBef>
            </a:pPr>
            <a:endParaRPr lang="en-US" sz="2800" dirty="0"/>
          </a:p>
        </p:txBody>
      </p:sp>
      <p:sp>
        <p:nvSpPr>
          <p:cNvPr id="2" name="Title 1"/>
          <p:cNvSpPr>
            <a:spLocks noGrp="1"/>
          </p:cNvSpPr>
          <p:nvPr>
            <p:ph type="title"/>
          </p:nvPr>
        </p:nvSpPr>
        <p:spPr>
          <a:xfrm>
            <a:off x="491646" y="287145"/>
            <a:ext cx="5410744" cy="916266"/>
          </a:xfrm>
        </p:spPr>
        <p:txBody>
          <a:bodyPr/>
          <a:lstStyle/>
          <a:p>
            <a:r>
              <a:rPr lang="en-US" sz="3600" dirty="0" smtClean="0"/>
              <a:t>What can you do right now?</a:t>
            </a:r>
            <a:endParaRPr lang="en-US" sz="3600" dirty="0"/>
          </a:p>
        </p:txBody>
      </p:sp>
    </p:spTree>
    <p:extLst>
      <p:ext uri="{BB962C8B-B14F-4D97-AF65-F5344CB8AC3E}">
        <p14:creationId xmlns:p14="http://schemas.microsoft.com/office/powerpoint/2010/main" val="31068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6" y="1370239"/>
            <a:ext cx="8757550" cy="1380922"/>
          </a:xfrm>
        </p:spPr>
        <p:txBody>
          <a:bodyPr/>
          <a:lstStyle/>
          <a:p>
            <a:r>
              <a:rPr lang="en-US" sz="3200" dirty="0" smtClean="0"/>
              <a:t>Starting Feb 2018:</a:t>
            </a:r>
            <a:br>
              <a:rPr lang="en-US" sz="3200" dirty="0" smtClean="0"/>
            </a:br>
            <a:r>
              <a:rPr lang="en-US" sz="3200" dirty="0" smtClean="0"/>
              <a:t>New Shuttle </a:t>
            </a:r>
            <a:br>
              <a:rPr lang="en-US" sz="3200" dirty="0" smtClean="0"/>
            </a:br>
            <a:r>
              <a:rPr lang="en-US" sz="3200" dirty="0" smtClean="0"/>
              <a:t>Mission Bernal </a:t>
            </a:r>
            <a:br>
              <a:rPr lang="en-US" sz="3200" dirty="0" smtClean="0"/>
            </a:br>
            <a:r>
              <a:rPr lang="en-US" sz="3200" dirty="0" smtClean="0"/>
              <a:t>to and from </a:t>
            </a:r>
            <a:br>
              <a:rPr lang="en-US" sz="3200" dirty="0" smtClean="0"/>
            </a:br>
            <a:r>
              <a:rPr lang="en-US" sz="3200" dirty="0" smtClean="0"/>
              <a:t>24</a:t>
            </a:r>
            <a:r>
              <a:rPr lang="en-US" sz="3200" baseline="30000" dirty="0" smtClean="0"/>
              <a:t>th</a:t>
            </a:r>
            <a:r>
              <a:rPr lang="en-US" sz="3200" dirty="0" smtClean="0"/>
              <a:t> St. BART</a:t>
            </a:r>
            <a:endParaRPr lang="en-US" sz="3200" dirty="0"/>
          </a:p>
        </p:txBody>
      </p:sp>
      <p:sp>
        <p:nvSpPr>
          <p:cNvPr id="6" name="Text Placeholder 5"/>
          <p:cNvSpPr>
            <a:spLocks noGrp="1"/>
          </p:cNvSpPr>
          <p:nvPr>
            <p:ph type="body" sz="quarter" idx="10"/>
          </p:nvPr>
        </p:nvSpPr>
        <p:spPr>
          <a:xfrm>
            <a:off x="496105" y="2751160"/>
            <a:ext cx="3730662" cy="2899955"/>
          </a:xfrm>
        </p:spPr>
        <p:txBody>
          <a:bodyPr/>
          <a:lstStyle/>
          <a:p>
            <a:r>
              <a:rPr lang="en-US" sz="2400" dirty="0" smtClean="0"/>
              <a:t>Every 30 minutes</a:t>
            </a:r>
          </a:p>
          <a:p>
            <a:r>
              <a:rPr lang="en-US" sz="2400" dirty="0" smtClean="0"/>
              <a:t>6am – 6pm</a:t>
            </a:r>
          </a:p>
          <a:p>
            <a:r>
              <a:rPr lang="en-US" sz="2400" dirty="0" smtClean="0"/>
              <a:t>Also picks up from </a:t>
            </a:r>
            <a:br>
              <a:rPr lang="en-US" sz="2400" dirty="0" smtClean="0"/>
            </a:br>
            <a:r>
              <a:rPr lang="en-US" sz="2400" dirty="0" smtClean="0"/>
              <a:t>off-campus parking lot </a:t>
            </a:r>
            <a:br>
              <a:rPr lang="en-US" sz="2400" dirty="0" smtClean="0"/>
            </a:br>
            <a:r>
              <a:rPr lang="en-US" sz="2400" dirty="0" smtClean="0"/>
              <a:t>at 3115 Mission St.</a:t>
            </a:r>
            <a:endParaRPr lang="en-US" sz="2400" dirty="0"/>
          </a:p>
        </p:txBody>
      </p:sp>
      <p:cxnSp>
        <p:nvCxnSpPr>
          <p:cNvPr id="5" name="Straight Connector 4"/>
          <p:cNvCxnSpPr/>
          <p:nvPr/>
        </p:nvCxnSpPr>
        <p:spPr>
          <a:xfrm>
            <a:off x="609596" y="2628771"/>
            <a:ext cx="315064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190" t="3693" r="20811" b="18320"/>
          <a:stretch/>
        </p:blipFill>
        <p:spPr>
          <a:xfrm>
            <a:off x="4743176" y="280416"/>
            <a:ext cx="4400824" cy="4584192"/>
          </a:xfrm>
          <a:prstGeom prst="rect">
            <a:avLst/>
          </a:prstGeom>
        </p:spPr>
      </p:pic>
    </p:spTree>
    <p:extLst>
      <p:ext uri="{BB962C8B-B14F-4D97-AF65-F5344CB8AC3E}">
        <p14:creationId xmlns:p14="http://schemas.microsoft.com/office/powerpoint/2010/main" val="25609476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731516" y="1061346"/>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91646" y="8799"/>
            <a:ext cx="8049116" cy="1160434"/>
          </a:xfrm>
        </p:spPr>
        <p:txBody>
          <a:bodyPr/>
          <a:lstStyle/>
          <a:p>
            <a:r>
              <a:rPr lang="en-US" sz="3600" dirty="0" smtClean="0"/>
              <a:t>Where will I park?</a:t>
            </a:r>
            <a:endParaRPr lang="en-US" dirty="0"/>
          </a:p>
        </p:txBody>
      </p:sp>
      <p:sp>
        <p:nvSpPr>
          <p:cNvPr id="4" name="Text Placeholder 3"/>
          <p:cNvSpPr>
            <a:spLocks noGrp="1"/>
          </p:cNvSpPr>
          <p:nvPr>
            <p:ph type="body" sz="quarter" idx="10"/>
          </p:nvPr>
        </p:nvSpPr>
        <p:spPr/>
        <p:txBody>
          <a:bodyPr/>
          <a:lstStyle/>
          <a:p>
            <a:pPr>
              <a:lnSpc>
                <a:spcPct val="90000"/>
              </a:lnSpc>
              <a:spcBef>
                <a:spcPts val="1200"/>
              </a:spcBef>
            </a:pPr>
            <a:r>
              <a:rPr lang="en-US" dirty="0" smtClean="0"/>
              <a:t>Existing campus garage</a:t>
            </a:r>
          </a:p>
          <a:p>
            <a:pPr>
              <a:lnSpc>
                <a:spcPct val="90000"/>
              </a:lnSpc>
              <a:spcBef>
                <a:spcPts val="1200"/>
              </a:spcBef>
            </a:pPr>
            <a:r>
              <a:rPr lang="en-US" sz="2400" dirty="0" smtClean="0"/>
              <a:t>	including evening and night shift</a:t>
            </a:r>
            <a:r>
              <a:rPr lang="en-US" dirty="0"/>
              <a:t/>
            </a:r>
            <a:br>
              <a:rPr lang="en-US" dirty="0"/>
            </a:br>
            <a:endParaRPr lang="en-US" sz="2400" dirty="0"/>
          </a:p>
        </p:txBody>
      </p:sp>
      <p:sp>
        <p:nvSpPr>
          <p:cNvPr id="14" name="Text Placeholder 3"/>
          <p:cNvSpPr txBox="1">
            <a:spLocks/>
          </p:cNvSpPr>
          <p:nvPr/>
        </p:nvSpPr>
        <p:spPr>
          <a:xfrm>
            <a:off x="496105" y="2674402"/>
            <a:ext cx="8044656" cy="571500"/>
          </a:xfrm>
          <a:prstGeom prst="rect">
            <a:avLst/>
          </a:prstGeom>
        </p:spPr>
        <p:txBody>
          <a:bodyPr/>
          <a:lstStyle>
            <a:lvl1pPr marL="0" indent="0" algn="l" defTabSz="914249" rtl="0" eaLnBrk="1" latinLnBrk="0" hangingPunct="1">
              <a:spcBef>
                <a:spcPct val="20000"/>
              </a:spcBef>
              <a:buFontTx/>
              <a:buNone/>
              <a:defRPr sz="3200" kern="1200">
                <a:solidFill>
                  <a:srgbClr val="008599"/>
                </a:solidFill>
                <a:latin typeface="Arial"/>
                <a:ea typeface="+mn-ea"/>
                <a:cs typeface="Arial"/>
              </a:defRPr>
            </a:lvl1pPr>
            <a:lvl2pPr marL="457124" indent="0" algn="l" defTabSz="914249" rtl="0" eaLnBrk="1" latinLnBrk="0" hangingPunct="1">
              <a:spcBef>
                <a:spcPct val="20000"/>
              </a:spcBef>
              <a:buFontTx/>
              <a:buNone/>
              <a:defRPr sz="2800" kern="1200">
                <a:solidFill>
                  <a:srgbClr val="646469"/>
                </a:solidFill>
                <a:latin typeface="Arial"/>
                <a:ea typeface="+mn-ea"/>
                <a:cs typeface="Arial"/>
              </a:defRPr>
            </a:lvl2pPr>
            <a:lvl3pPr marL="914249" indent="0" algn="l" defTabSz="914249" rtl="0" eaLnBrk="1" latinLnBrk="0" hangingPunct="1">
              <a:spcBef>
                <a:spcPct val="20000"/>
              </a:spcBef>
              <a:buFontTx/>
              <a:buNone/>
              <a:defRPr sz="2400" kern="1200">
                <a:solidFill>
                  <a:srgbClr val="646469"/>
                </a:solidFill>
                <a:latin typeface="Arial"/>
                <a:ea typeface="+mn-ea"/>
                <a:cs typeface="Arial"/>
              </a:defRPr>
            </a:lvl3pPr>
            <a:lvl4pPr marL="1371374" indent="0" algn="l" defTabSz="914249" rtl="0" eaLnBrk="1" latinLnBrk="0" hangingPunct="1">
              <a:spcBef>
                <a:spcPct val="20000"/>
              </a:spcBef>
              <a:buFontTx/>
              <a:buNone/>
              <a:defRPr sz="2000" kern="1200">
                <a:solidFill>
                  <a:srgbClr val="646469"/>
                </a:solidFill>
                <a:latin typeface="Arial"/>
                <a:ea typeface="+mn-ea"/>
                <a:cs typeface="Arial"/>
              </a:defRPr>
            </a:lvl4pPr>
            <a:lvl5pPr marL="1828498" indent="0" algn="l" defTabSz="914249" rtl="0" eaLnBrk="1" latinLnBrk="0" hangingPunct="1">
              <a:spcBef>
                <a:spcPct val="20000"/>
              </a:spcBef>
              <a:buFontTx/>
              <a:buNone/>
              <a:defRPr sz="2000" kern="1200">
                <a:solidFill>
                  <a:srgbClr val="64646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200"/>
              </a:spcBef>
            </a:pPr>
            <a:r>
              <a:rPr lang="en-US" dirty="0"/>
              <a:t>New: 3115 Mission St. </a:t>
            </a:r>
            <a:br>
              <a:rPr lang="en-US" dirty="0"/>
            </a:br>
            <a:r>
              <a:rPr lang="en-US" dirty="0"/>
              <a:t>(Construction Site Parking </a:t>
            </a:r>
            <a:r>
              <a:rPr lang="en-US" dirty="0" smtClean="0"/>
              <a:t>Lot)</a:t>
            </a:r>
            <a:endParaRPr lang="en-US" dirty="0"/>
          </a:p>
          <a:p>
            <a:pPr>
              <a:lnSpc>
                <a:spcPct val="90000"/>
              </a:lnSpc>
              <a:spcBef>
                <a:spcPts val="0"/>
              </a:spcBef>
            </a:pPr>
            <a:r>
              <a:rPr lang="en-US" dirty="0"/>
              <a:t>	</a:t>
            </a:r>
            <a:r>
              <a:rPr lang="en-US" sz="2400" dirty="0"/>
              <a:t>60 spaces</a:t>
            </a:r>
          </a:p>
          <a:p>
            <a:pPr>
              <a:lnSpc>
                <a:spcPct val="90000"/>
              </a:lnSpc>
              <a:spcBef>
                <a:spcPts val="0"/>
              </a:spcBef>
            </a:pPr>
            <a:r>
              <a:rPr lang="en-US" sz="2400" dirty="0"/>
              <a:t>	4 minute walk from campus</a:t>
            </a:r>
          </a:p>
          <a:p>
            <a:pPr>
              <a:lnSpc>
                <a:spcPct val="90000"/>
              </a:lnSpc>
              <a:spcBef>
                <a:spcPts val="0"/>
              </a:spcBef>
            </a:pPr>
            <a:r>
              <a:rPr lang="en-US" sz="2400" dirty="0"/>
              <a:t>	Business Hours Only (for safety)</a:t>
            </a:r>
            <a:endParaRPr lang="en-US" sz="1800" dirty="0"/>
          </a:p>
        </p:txBody>
      </p:sp>
    </p:spTree>
    <p:extLst>
      <p:ext uri="{BB962C8B-B14F-4D97-AF65-F5344CB8AC3E}">
        <p14:creationId xmlns:p14="http://schemas.microsoft.com/office/powerpoint/2010/main" val="307452522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e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82" y="1276199"/>
            <a:ext cx="6850398" cy="3854313"/>
          </a:xfrm>
          <a:prstGeom prst="rect">
            <a:avLst/>
          </a:prstGeom>
        </p:spPr>
      </p:pic>
      <p:pic>
        <p:nvPicPr>
          <p:cNvPr id="8" name="floo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31" y="1526837"/>
            <a:ext cx="7071239" cy="3978567"/>
          </a:xfrm>
          <a:prstGeom prst="rect">
            <a:avLst/>
          </a:prstGeom>
        </p:spPr>
      </p:pic>
      <p:pic>
        <p:nvPicPr>
          <p:cNvPr id="10" name="Calenda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45327">
            <a:off x="-204513" y="1519205"/>
            <a:ext cx="7362297" cy="4142328"/>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56710" t="4" r="8679" b="46902"/>
          <a:stretch/>
        </p:blipFill>
        <p:spPr>
          <a:xfrm>
            <a:off x="5669280" y="-358750"/>
            <a:ext cx="3383280" cy="2926080"/>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58447" t="45059" r="10792" b="16428"/>
          <a:stretch/>
        </p:blipFill>
        <p:spPr>
          <a:xfrm>
            <a:off x="5760720" y="2103120"/>
            <a:ext cx="3108960" cy="2194560"/>
          </a:xfrm>
          <a:prstGeom prst="rect">
            <a:avLst/>
          </a:prstGeom>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58838" t="70967" r="7486" b="-831"/>
          <a:stretch/>
        </p:blipFill>
        <p:spPr>
          <a:xfrm>
            <a:off x="5760720" y="3566160"/>
            <a:ext cx="3291840" cy="1645920"/>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58447" t="45059" r="10792" b="16428"/>
          <a:stretch/>
        </p:blipFill>
        <p:spPr>
          <a:xfrm flipH="1">
            <a:off x="4129100" y="726361"/>
            <a:ext cx="3652622" cy="3180493"/>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58838" t="70967" r="7486" b="-831"/>
          <a:stretch/>
        </p:blipFill>
        <p:spPr>
          <a:xfrm flipH="1">
            <a:off x="3806476" y="2882924"/>
            <a:ext cx="3867482" cy="2385370"/>
          </a:xfrm>
          <a:prstGeom prst="rect">
            <a:avLst/>
          </a:prstGeom>
        </p:spPr>
      </p:pic>
      <p:sp>
        <p:nvSpPr>
          <p:cNvPr id="15" name="Rectangle 14"/>
          <p:cNvSpPr/>
          <p:nvPr/>
        </p:nvSpPr>
        <p:spPr>
          <a:xfrm>
            <a:off x="0" y="-52709"/>
            <a:ext cx="9144000" cy="5196209"/>
          </a:xfrm>
          <a:prstGeom prst="rect">
            <a:avLst/>
          </a:prstGeom>
          <a:gradFill flip="none" rotWithShape="1">
            <a:gsLst>
              <a:gs pos="0">
                <a:srgbClr val="524F50">
                  <a:alpha val="54000"/>
                </a:srgbClr>
              </a:gs>
              <a:gs pos="35000">
                <a:srgbClr val="000000">
                  <a:alpha val="54000"/>
                </a:srgbClr>
              </a:gs>
              <a:gs pos="100000">
                <a:srgbClr val="305256"/>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2" name="Title 1"/>
          <p:cNvSpPr>
            <a:spLocks noGrp="1"/>
          </p:cNvSpPr>
          <p:nvPr>
            <p:ph type="title"/>
          </p:nvPr>
        </p:nvSpPr>
        <p:spPr>
          <a:xfrm>
            <a:off x="677055" y="300354"/>
            <a:ext cx="5932751" cy="880654"/>
          </a:xfrm>
        </p:spPr>
        <p:txBody>
          <a:bodyPr/>
          <a:lstStyle/>
          <a:p>
            <a:r>
              <a:rPr lang="en-US" dirty="0" smtClean="0"/>
              <a:t> The transition is</a:t>
            </a:r>
            <a:endParaRPr lang="en-US" dirty="0"/>
          </a:p>
        </p:txBody>
      </p:sp>
      <p:sp>
        <p:nvSpPr>
          <p:cNvPr id="11" name="Title 1"/>
          <p:cNvSpPr txBox="1">
            <a:spLocks/>
          </p:cNvSpPr>
          <p:nvPr/>
        </p:nvSpPr>
        <p:spPr>
          <a:xfrm>
            <a:off x="1619781" y="365963"/>
            <a:ext cx="6714006" cy="1595502"/>
          </a:xfrm>
          <a:prstGeom prst="rect">
            <a:avLst/>
          </a:prstGeom>
        </p:spPr>
        <p:txBody>
          <a:bodyPr anchor="b"/>
          <a:lstStyle>
            <a:lvl1pPr algn="l" defTabSz="914249" rtl="0" eaLnBrk="1" latinLnBrk="0" hangingPunct="1">
              <a:spcBef>
                <a:spcPct val="0"/>
              </a:spcBef>
              <a:buNone/>
              <a:defRPr sz="4400" kern="1200">
                <a:solidFill>
                  <a:srgbClr val="524F50"/>
                </a:solidFill>
                <a:latin typeface="Minion Pro" panose="02040503050306020203" pitchFamily="18" charset="0"/>
                <a:ea typeface="+mj-ea"/>
                <a:cs typeface="+mj-cs"/>
              </a:defRPr>
            </a:lvl1pPr>
          </a:lstStyle>
          <a:p>
            <a:pPr fontAlgn="auto">
              <a:spcAft>
                <a:spcPts val="0"/>
              </a:spcAft>
            </a:pPr>
            <a:r>
              <a:rPr lang="en-US" sz="7200" dirty="0" smtClean="0">
                <a:solidFill>
                  <a:schemeClr val="bg1"/>
                </a:solidFill>
              </a:rPr>
              <a:t>complicated.</a:t>
            </a:r>
            <a:endParaRPr lang="en-US" sz="7200" dirty="0">
              <a:solidFill>
                <a:schemeClr val="bg1"/>
              </a:solidFill>
            </a:endParaRPr>
          </a:p>
        </p:txBody>
      </p:sp>
    </p:spTree>
    <p:extLst>
      <p:ext uri="{BB962C8B-B14F-4D97-AF65-F5344CB8AC3E}">
        <p14:creationId xmlns:p14="http://schemas.microsoft.com/office/powerpoint/2010/main" val="223878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1+#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14:presetBounceEnd="38000">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14:bounceEnd="38000">
                                          <p:cBhvr additive="base">
                                            <p:cTn id="11" dur="50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18571">
                                      <p:stCondLst>
                                        <p:cond delay="1200"/>
                                      </p:stCondLst>
                                      <p:childTnLst>
                                        <p:set>
                                          <p:cBhvr>
                                            <p:cTn id="14" dur="1" fill="hold">
                                              <p:stCondLst>
                                                <p:cond delay="0"/>
                                              </p:stCondLst>
                                            </p:cTn>
                                            <p:tgtEl>
                                              <p:spTgt spid="5"/>
                                            </p:tgtEl>
                                            <p:attrNameLst>
                                              <p:attrName>style.visibility</p:attrName>
                                            </p:attrNameLst>
                                          </p:cBhvr>
                                          <p:to>
                                            <p:strVal val="visible"/>
                                          </p:to>
                                        </p:set>
                                        <p:anim calcmode="lin" valueType="num" p14:bounceEnd="18571">
                                          <p:cBhvr additive="base">
                                            <p:cTn id="15" dur="700" fill="hold"/>
                                            <p:tgtEl>
                                              <p:spTgt spid="5"/>
                                            </p:tgtEl>
                                            <p:attrNameLst>
                                              <p:attrName>ppt_x</p:attrName>
                                            </p:attrNameLst>
                                          </p:cBhvr>
                                          <p:tavLst>
                                            <p:tav tm="0">
                                              <p:val>
                                                <p:strVal val="#ppt_x"/>
                                              </p:val>
                                            </p:tav>
                                            <p:tav tm="100000">
                                              <p:val>
                                                <p:strVal val="#ppt_x"/>
                                              </p:val>
                                            </p:tav>
                                          </p:tavLst>
                                        </p:anim>
                                        <p:anim calcmode="lin" valueType="num" p14:bounceEnd="18571">
                                          <p:cBhvr additive="base">
                                            <p:cTn id="16" dur="7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900" fill="hold"/>
                                            <p:tgtEl>
                                              <p:spTgt spid="8"/>
                                            </p:tgtEl>
                                            <p:attrNameLst>
                                              <p:attrName>ppt_x</p:attrName>
                                            </p:attrNameLst>
                                          </p:cBhvr>
                                          <p:tavLst>
                                            <p:tav tm="0">
                                              <p:val>
                                                <p:strVal val="1+#ppt_w/2"/>
                                              </p:val>
                                            </p:tav>
                                            <p:tav tm="100000">
                                              <p:val>
                                                <p:strVal val="#ppt_x"/>
                                              </p:val>
                                            </p:tav>
                                          </p:tavLst>
                                        </p:anim>
                                        <p:anim calcmode="lin" valueType="num">
                                          <p:cBhvr additive="base">
                                            <p:cTn id="20" dur="9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14:presetBounceEnd="14000">
                                      <p:stCondLst>
                                        <p:cond delay="1300"/>
                                      </p:stCondLst>
                                      <p:childTnLst>
                                        <p:set>
                                          <p:cBhvr>
                                            <p:cTn id="22" dur="1" fill="hold">
                                              <p:stCondLst>
                                                <p:cond delay="0"/>
                                              </p:stCondLst>
                                            </p:cTn>
                                            <p:tgtEl>
                                              <p:spTgt spid="6"/>
                                            </p:tgtEl>
                                            <p:attrNameLst>
                                              <p:attrName>style.visibility</p:attrName>
                                            </p:attrNameLst>
                                          </p:cBhvr>
                                          <p:to>
                                            <p:strVal val="visible"/>
                                          </p:to>
                                        </p:set>
                                        <p:anim calcmode="lin" valueType="num" p14:bounceEnd="14000">
                                          <p:cBhvr additive="base">
                                            <p:cTn id="23" dur="1100" fill="hold"/>
                                            <p:tgtEl>
                                              <p:spTgt spid="6"/>
                                            </p:tgtEl>
                                            <p:attrNameLst>
                                              <p:attrName>ppt_x</p:attrName>
                                            </p:attrNameLst>
                                          </p:cBhvr>
                                          <p:tavLst>
                                            <p:tav tm="0">
                                              <p:val>
                                                <p:strVal val="#ppt_x"/>
                                              </p:val>
                                            </p:tav>
                                            <p:tav tm="100000">
                                              <p:val>
                                                <p:strVal val="#ppt_x"/>
                                              </p:val>
                                            </p:tav>
                                          </p:tavLst>
                                        </p:anim>
                                        <p:anim calcmode="lin" valueType="num" p14:bounceEnd="14000">
                                          <p:cBhvr additive="base">
                                            <p:cTn id="24" dur="11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nodeType="withEffect">
                                      <p:stCondLst>
                                        <p:cond delay="18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1+#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14:presetBounceEnd="38000">
                                      <p:stCondLst>
                                        <p:cond delay="3000"/>
                                      </p:stCondLst>
                                      <p:childTnLst>
                                        <p:set>
                                          <p:cBhvr>
                                            <p:cTn id="30" dur="1" fill="hold">
                                              <p:stCondLst>
                                                <p:cond delay="0"/>
                                              </p:stCondLst>
                                            </p:cTn>
                                            <p:tgtEl>
                                              <p:spTgt spid="14"/>
                                            </p:tgtEl>
                                            <p:attrNameLst>
                                              <p:attrName>style.visibility</p:attrName>
                                            </p:attrNameLst>
                                          </p:cBhvr>
                                          <p:to>
                                            <p:strVal val="visible"/>
                                          </p:to>
                                        </p:set>
                                        <p:anim calcmode="lin" valueType="num" p14:bounceEnd="38000">
                                          <p:cBhvr additive="base">
                                            <p:cTn id="31" dur="500" fill="hold"/>
                                            <p:tgtEl>
                                              <p:spTgt spid="14"/>
                                            </p:tgtEl>
                                            <p:attrNameLst>
                                              <p:attrName>ppt_x</p:attrName>
                                            </p:attrNameLst>
                                          </p:cBhvr>
                                          <p:tavLst>
                                            <p:tav tm="0">
                                              <p:val>
                                                <p:strVal val="#ppt_x"/>
                                              </p:val>
                                            </p:tav>
                                            <p:tav tm="100000">
                                              <p:val>
                                                <p:strVal val="#ppt_x"/>
                                              </p:val>
                                            </p:tav>
                                          </p:tavLst>
                                        </p:anim>
                                        <p:anim calcmode="lin" valueType="num" p14:bounceEnd="38000">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18571">
                                      <p:stCondLst>
                                        <p:cond delay="3100"/>
                                      </p:stCondLst>
                                      <p:childTnLst>
                                        <p:set>
                                          <p:cBhvr>
                                            <p:cTn id="34" dur="1" fill="hold">
                                              <p:stCondLst>
                                                <p:cond delay="0"/>
                                              </p:stCondLst>
                                            </p:cTn>
                                            <p:tgtEl>
                                              <p:spTgt spid="13"/>
                                            </p:tgtEl>
                                            <p:attrNameLst>
                                              <p:attrName>style.visibility</p:attrName>
                                            </p:attrNameLst>
                                          </p:cBhvr>
                                          <p:to>
                                            <p:strVal val="visible"/>
                                          </p:to>
                                        </p:set>
                                        <p:anim calcmode="lin" valueType="num" p14:bounceEnd="18571">
                                          <p:cBhvr additive="base">
                                            <p:cTn id="35" dur="700" fill="hold"/>
                                            <p:tgtEl>
                                              <p:spTgt spid="13"/>
                                            </p:tgtEl>
                                            <p:attrNameLst>
                                              <p:attrName>ppt_x</p:attrName>
                                            </p:attrNameLst>
                                          </p:cBhvr>
                                          <p:tavLst>
                                            <p:tav tm="0">
                                              <p:val>
                                                <p:strVal val="#ppt_x"/>
                                              </p:val>
                                            </p:tav>
                                            <p:tav tm="100000">
                                              <p:val>
                                                <p:strVal val="#ppt_x"/>
                                              </p:val>
                                            </p:tav>
                                          </p:tavLst>
                                        </p:anim>
                                        <p:anim calcmode="lin" valueType="num" p14:bounceEnd="18571">
                                          <p:cBhvr additive="base">
                                            <p:cTn id="36" dur="700" fill="hold"/>
                                            <p:tgtEl>
                                              <p:spTgt spid="13"/>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42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400"/>
                                            <p:tgtEl>
                                              <p:spTgt spid="15"/>
                                            </p:tgtEl>
                                          </p:cBhvr>
                                        </p:animEffect>
                                      </p:childTnLst>
                                    </p:cTn>
                                  </p:par>
                                  <p:par>
                                    <p:cTn id="40" presetID="10" presetClass="entr" presetSubtype="0" fill="hold" grpId="0" nodeType="withEffect">
                                      <p:stCondLst>
                                        <p:cond delay="5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800"/>
                                            <p:tgtEl>
                                              <p:spTgt spid="11"/>
                                            </p:tgtEl>
                                          </p:cBhvr>
                                        </p:animEffect>
                                      </p:childTnLst>
                                    </p:cTn>
                                  </p:par>
                                  <p:par>
                                    <p:cTn id="43" presetID="3" presetClass="emph" presetSubtype="2" accel="40000" decel="53000" fill="hold" grpId="0" nodeType="withEffect">
                                      <p:stCondLst>
                                        <p:cond delay="3600"/>
                                      </p:stCondLst>
                                      <p:childTnLst>
                                        <p:animClr clrSpc="rgb" dir="cw">
                                          <p:cBhvr override="childStyle">
                                            <p:cTn id="44" dur="1800" fill="hold"/>
                                            <p:tgtEl>
                                              <p:spTgt spid="2"/>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fill="hold"/>
                                            <p:tgtEl>
                                              <p:spTgt spid="9"/>
                                            </p:tgtEl>
                                            <p:attrNameLst>
                                              <p:attrName>ppt_x</p:attrName>
                                            </p:attrNameLst>
                                          </p:cBhvr>
                                          <p:tavLst>
                                            <p:tav tm="0">
                                              <p:val>
                                                <p:strVal val="1+#ppt_w/2"/>
                                              </p:val>
                                            </p:tav>
                                            <p:tav tm="100000">
                                              <p:val>
                                                <p:strVal val="#ppt_x"/>
                                              </p:val>
                                            </p:tav>
                                          </p:tavLst>
                                        </p:anim>
                                        <p:anim calcmode="lin" valueType="num">
                                          <p:cBhvr additive="base">
                                            <p:cTn id="8" dur="11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900" fill="hold"/>
                                            <p:tgtEl>
                                              <p:spTgt spid="8"/>
                                            </p:tgtEl>
                                            <p:attrNameLst>
                                              <p:attrName>ppt_x</p:attrName>
                                            </p:attrNameLst>
                                          </p:cBhvr>
                                          <p:tavLst>
                                            <p:tav tm="0">
                                              <p:val>
                                                <p:strVal val="1+#ppt_w/2"/>
                                              </p:val>
                                            </p:tav>
                                            <p:tav tm="100000">
                                              <p:val>
                                                <p:strVal val="#ppt_x"/>
                                              </p:val>
                                            </p:tav>
                                          </p:tavLst>
                                        </p:anim>
                                        <p:anim calcmode="lin" valueType="num">
                                          <p:cBhvr additive="base">
                                            <p:cTn id="20" dur="9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13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100" fill="hold"/>
                                            <p:tgtEl>
                                              <p:spTgt spid="6"/>
                                            </p:tgtEl>
                                            <p:attrNameLst>
                                              <p:attrName>ppt_x</p:attrName>
                                            </p:attrNameLst>
                                          </p:cBhvr>
                                          <p:tavLst>
                                            <p:tav tm="0">
                                              <p:val>
                                                <p:strVal val="#ppt_x"/>
                                              </p:val>
                                            </p:tav>
                                            <p:tav tm="100000">
                                              <p:val>
                                                <p:strVal val="#ppt_x"/>
                                              </p:val>
                                            </p:tav>
                                          </p:tavLst>
                                        </p:anim>
                                        <p:anim calcmode="lin" valueType="num">
                                          <p:cBhvr additive="base">
                                            <p:cTn id="24" dur="11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nodeType="withEffect">
                                      <p:stCondLst>
                                        <p:cond delay="18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1+#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30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31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00" fill="hold"/>
                                            <p:tgtEl>
                                              <p:spTgt spid="13"/>
                                            </p:tgtEl>
                                            <p:attrNameLst>
                                              <p:attrName>ppt_x</p:attrName>
                                            </p:attrNameLst>
                                          </p:cBhvr>
                                          <p:tavLst>
                                            <p:tav tm="0">
                                              <p:val>
                                                <p:strVal val="#ppt_x"/>
                                              </p:val>
                                            </p:tav>
                                            <p:tav tm="100000">
                                              <p:val>
                                                <p:strVal val="#ppt_x"/>
                                              </p:val>
                                            </p:tav>
                                          </p:tavLst>
                                        </p:anim>
                                        <p:anim calcmode="lin" valueType="num">
                                          <p:cBhvr additive="base">
                                            <p:cTn id="36" dur="700" fill="hold"/>
                                            <p:tgtEl>
                                              <p:spTgt spid="13"/>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42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400"/>
                                            <p:tgtEl>
                                              <p:spTgt spid="15"/>
                                            </p:tgtEl>
                                          </p:cBhvr>
                                        </p:animEffect>
                                      </p:childTnLst>
                                    </p:cTn>
                                  </p:par>
                                  <p:par>
                                    <p:cTn id="40" presetID="10" presetClass="entr" presetSubtype="0" fill="hold" grpId="0" nodeType="withEffect">
                                      <p:stCondLst>
                                        <p:cond delay="5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800"/>
                                            <p:tgtEl>
                                              <p:spTgt spid="11"/>
                                            </p:tgtEl>
                                          </p:cBhvr>
                                        </p:animEffect>
                                      </p:childTnLst>
                                    </p:cTn>
                                  </p:par>
                                  <p:par>
                                    <p:cTn id="43" presetID="3" presetClass="emph" presetSubtype="2" accel="40000" decel="53000" fill="hold" grpId="0" nodeType="withEffect">
                                      <p:stCondLst>
                                        <p:cond delay="3600"/>
                                      </p:stCondLst>
                                      <p:childTnLst>
                                        <p:animClr clrSpc="rgb" dir="cw">
                                          <p:cBhvr override="childStyle">
                                            <p:cTn id="44" dur="1800" fill="hold"/>
                                            <p:tgtEl>
                                              <p:spTgt spid="2"/>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1" grpId="0"/>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79713" y="77905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Just to give you an idea…</a:t>
            </a:r>
            <a:endParaRPr lang="en-US" dirty="0"/>
          </a:p>
        </p:txBody>
      </p:sp>
      <p:sp>
        <p:nvSpPr>
          <p:cNvPr id="3" name="Text Placeholder 2"/>
          <p:cNvSpPr>
            <a:spLocks noGrp="1"/>
          </p:cNvSpPr>
          <p:nvPr>
            <p:ph type="body" sz="quarter" idx="10"/>
          </p:nvPr>
        </p:nvSpPr>
        <p:spPr>
          <a:xfrm>
            <a:off x="1748386" y="1735576"/>
            <a:ext cx="2364765" cy="1313907"/>
          </a:xfrm>
        </p:spPr>
        <p:txBody>
          <a:bodyPr/>
          <a:lstStyle/>
          <a:p>
            <a:r>
              <a:rPr lang="en-US" sz="9600" b="1" dirty="0" smtClean="0"/>
              <a:t>238</a:t>
            </a:r>
          </a:p>
        </p:txBody>
      </p:sp>
      <p:sp>
        <p:nvSpPr>
          <p:cNvPr id="4" name="TextBox 3"/>
          <p:cNvSpPr txBox="1"/>
          <p:nvPr/>
        </p:nvSpPr>
        <p:spPr>
          <a:xfrm>
            <a:off x="2481736" y="1535521"/>
            <a:ext cx="1402080" cy="400110"/>
          </a:xfrm>
          <a:prstGeom prst="rect">
            <a:avLst/>
          </a:prstGeom>
          <a:noFill/>
        </p:spPr>
        <p:txBody>
          <a:bodyPr wrap="square" rtlCol="0">
            <a:spAutoFit/>
          </a:bodyPr>
          <a:lstStyle/>
          <a:p>
            <a:r>
              <a:rPr lang="en-US" sz="2000" dirty="0" smtClean="0">
                <a:solidFill>
                  <a:srgbClr val="008599"/>
                </a:solidFill>
              </a:rPr>
              <a:t>milestones</a:t>
            </a:r>
            <a:endParaRPr lang="en-US" sz="2000" dirty="0">
              <a:solidFill>
                <a:srgbClr val="008599"/>
              </a:solidFill>
            </a:endParaRPr>
          </a:p>
        </p:txBody>
      </p:sp>
      <p:sp>
        <p:nvSpPr>
          <p:cNvPr id="7" name="Text Placeholder 2"/>
          <p:cNvSpPr txBox="1">
            <a:spLocks/>
          </p:cNvSpPr>
          <p:nvPr/>
        </p:nvSpPr>
        <p:spPr>
          <a:xfrm>
            <a:off x="5084973" y="1393548"/>
            <a:ext cx="3550893" cy="929185"/>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9600" b="1" dirty="0" smtClean="0"/>
              <a:t>1,575</a:t>
            </a:r>
            <a:endParaRPr lang="en-US" sz="6600" b="1" dirty="0" smtClean="0"/>
          </a:p>
        </p:txBody>
      </p:sp>
      <p:sp>
        <p:nvSpPr>
          <p:cNvPr id="8" name="TextBox 7"/>
          <p:cNvSpPr txBox="1"/>
          <p:nvPr/>
        </p:nvSpPr>
        <p:spPr>
          <a:xfrm>
            <a:off x="7131320" y="2737432"/>
            <a:ext cx="1504546" cy="338554"/>
          </a:xfrm>
          <a:prstGeom prst="rect">
            <a:avLst/>
          </a:prstGeom>
          <a:noFill/>
        </p:spPr>
        <p:txBody>
          <a:bodyPr wrap="square" rtlCol="0">
            <a:spAutoFit/>
          </a:bodyPr>
          <a:lstStyle/>
          <a:p>
            <a:r>
              <a:rPr lang="en-US" dirty="0" smtClean="0">
                <a:solidFill>
                  <a:srgbClr val="008599"/>
                </a:solidFill>
              </a:rPr>
              <a:t>(and counting)</a:t>
            </a:r>
            <a:endParaRPr lang="en-US" dirty="0">
              <a:solidFill>
                <a:srgbClr val="008599"/>
              </a:solidFill>
            </a:endParaRPr>
          </a:p>
        </p:txBody>
      </p:sp>
      <p:sp>
        <p:nvSpPr>
          <p:cNvPr id="9" name="TextBox 8"/>
          <p:cNvSpPr txBox="1"/>
          <p:nvPr/>
        </p:nvSpPr>
        <p:spPr>
          <a:xfrm>
            <a:off x="6299937" y="2385625"/>
            <a:ext cx="2188199" cy="523220"/>
          </a:xfrm>
          <a:prstGeom prst="rect">
            <a:avLst/>
          </a:prstGeom>
          <a:noFill/>
        </p:spPr>
        <p:txBody>
          <a:bodyPr wrap="square" rtlCol="0">
            <a:spAutoFit/>
          </a:bodyPr>
          <a:lstStyle/>
          <a:p>
            <a:r>
              <a:rPr lang="en-US" sz="2800" dirty="0" smtClean="0">
                <a:solidFill>
                  <a:srgbClr val="008599"/>
                </a:solidFill>
              </a:rPr>
              <a:t>action items</a:t>
            </a:r>
            <a:endParaRPr lang="en-US" sz="2800" dirty="0">
              <a:solidFill>
                <a:srgbClr val="008599"/>
              </a:solidFill>
            </a:endParaRPr>
          </a:p>
        </p:txBody>
      </p:sp>
      <p:sp>
        <p:nvSpPr>
          <p:cNvPr id="10" name="Text Placeholder 2"/>
          <p:cNvSpPr txBox="1">
            <a:spLocks/>
          </p:cNvSpPr>
          <p:nvPr/>
        </p:nvSpPr>
        <p:spPr>
          <a:xfrm>
            <a:off x="1780696" y="3063644"/>
            <a:ext cx="2332455" cy="1191505"/>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9600" b="1" dirty="0" smtClean="0"/>
              <a:t>332</a:t>
            </a:r>
          </a:p>
        </p:txBody>
      </p:sp>
      <p:sp>
        <p:nvSpPr>
          <p:cNvPr id="11" name="TextBox 10"/>
          <p:cNvSpPr txBox="1"/>
          <p:nvPr/>
        </p:nvSpPr>
        <p:spPr>
          <a:xfrm>
            <a:off x="1877857" y="4115756"/>
            <a:ext cx="2171629" cy="400110"/>
          </a:xfrm>
          <a:prstGeom prst="rect">
            <a:avLst/>
          </a:prstGeom>
          <a:noFill/>
        </p:spPr>
        <p:txBody>
          <a:bodyPr wrap="square" rtlCol="0">
            <a:spAutoFit/>
          </a:bodyPr>
          <a:lstStyle/>
          <a:p>
            <a:r>
              <a:rPr lang="en-US" sz="2000" dirty="0" smtClean="0">
                <a:solidFill>
                  <a:srgbClr val="008599"/>
                </a:solidFill>
              </a:rPr>
              <a:t>budget line items</a:t>
            </a:r>
            <a:endParaRPr lang="en-US" sz="2000" dirty="0">
              <a:solidFill>
                <a:srgbClr val="008599"/>
              </a:solidFill>
            </a:endParaRPr>
          </a:p>
        </p:txBody>
      </p:sp>
      <p:sp>
        <p:nvSpPr>
          <p:cNvPr id="12" name="Text Placeholder 2"/>
          <p:cNvSpPr txBox="1">
            <a:spLocks/>
          </p:cNvSpPr>
          <p:nvPr/>
        </p:nvSpPr>
        <p:spPr>
          <a:xfrm>
            <a:off x="4774131" y="3176887"/>
            <a:ext cx="1499341" cy="728001"/>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5400" dirty="0" smtClean="0"/>
              <a:t>900</a:t>
            </a:r>
          </a:p>
        </p:txBody>
      </p:sp>
      <p:sp>
        <p:nvSpPr>
          <p:cNvPr id="13" name="TextBox 12"/>
          <p:cNvSpPr txBox="1"/>
          <p:nvPr/>
        </p:nvSpPr>
        <p:spPr>
          <a:xfrm>
            <a:off x="6055104" y="3197002"/>
            <a:ext cx="2648059" cy="707886"/>
          </a:xfrm>
          <a:prstGeom prst="rect">
            <a:avLst/>
          </a:prstGeom>
          <a:noFill/>
        </p:spPr>
        <p:txBody>
          <a:bodyPr wrap="square" rtlCol="0">
            <a:spAutoFit/>
          </a:bodyPr>
          <a:lstStyle/>
          <a:p>
            <a:r>
              <a:rPr lang="en-US" sz="2000" dirty="0" smtClean="0">
                <a:solidFill>
                  <a:srgbClr val="008599"/>
                </a:solidFill>
              </a:rPr>
              <a:t>existing technical applications to install</a:t>
            </a:r>
            <a:endParaRPr lang="en-US" sz="2000" dirty="0">
              <a:solidFill>
                <a:srgbClr val="008599"/>
              </a:solidFill>
            </a:endParaRPr>
          </a:p>
        </p:txBody>
      </p:sp>
      <p:sp>
        <p:nvSpPr>
          <p:cNvPr id="14" name="Text Placeholder 2"/>
          <p:cNvSpPr txBox="1">
            <a:spLocks/>
          </p:cNvSpPr>
          <p:nvPr/>
        </p:nvSpPr>
        <p:spPr>
          <a:xfrm>
            <a:off x="5152349" y="4016936"/>
            <a:ext cx="1123430" cy="726748"/>
          </a:xfrm>
          <a:prstGeom prst="rect">
            <a:avLst/>
          </a:prstGeom>
        </p:spPr>
        <p:txBody>
          <a:bodyPr/>
          <a:lstStyle>
            <a:lvl1pPr marL="0" indent="0" algn="l" defTabSz="914249" rtl="0" eaLnBrk="1" latinLnBrk="0" hangingPunct="1">
              <a:lnSpc>
                <a:spcPct val="90000"/>
              </a:lnSpc>
              <a:spcBef>
                <a:spcPts val="1800"/>
              </a:spcBef>
              <a:buFontTx/>
              <a:buNone/>
              <a:defRPr sz="3200" kern="1200">
                <a:solidFill>
                  <a:srgbClr val="008599"/>
                </a:solidFill>
                <a:latin typeface="Arial"/>
                <a:ea typeface="+mn-ea"/>
                <a:cs typeface="Arial"/>
              </a:defRPr>
            </a:lvl1pPr>
            <a:lvl2pPr marL="457124" indent="0" algn="l" defTabSz="914249" rtl="0" eaLnBrk="1" latinLnBrk="0" hangingPunct="1">
              <a:lnSpc>
                <a:spcPct val="90000"/>
              </a:lnSpc>
              <a:spcBef>
                <a:spcPts val="1800"/>
              </a:spcBef>
              <a:buFontTx/>
              <a:buNone/>
              <a:defRPr sz="2800" kern="1200">
                <a:solidFill>
                  <a:srgbClr val="008599"/>
                </a:solidFill>
                <a:latin typeface="Arial"/>
                <a:ea typeface="+mn-ea"/>
                <a:cs typeface="Arial"/>
              </a:defRPr>
            </a:lvl2pPr>
            <a:lvl3pPr marL="914249" indent="0" algn="l" defTabSz="914249" rtl="0" eaLnBrk="1" latinLnBrk="0" hangingPunct="1">
              <a:lnSpc>
                <a:spcPct val="90000"/>
              </a:lnSpc>
              <a:spcBef>
                <a:spcPts val="1800"/>
              </a:spcBef>
              <a:buFontTx/>
              <a:buNone/>
              <a:defRPr sz="2400" kern="1200">
                <a:solidFill>
                  <a:srgbClr val="008599"/>
                </a:solidFill>
                <a:latin typeface="Arial"/>
                <a:ea typeface="+mn-ea"/>
                <a:cs typeface="Arial"/>
              </a:defRPr>
            </a:lvl3pPr>
            <a:lvl4pPr marL="1371374"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4pPr>
            <a:lvl5pPr marL="1828498" indent="0" algn="l" defTabSz="914249" rtl="0" eaLnBrk="1" latinLnBrk="0" hangingPunct="1">
              <a:lnSpc>
                <a:spcPct val="90000"/>
              </a:lnSpc>
              <a:spcBef>
                <a:spcPts val="1800"/>
              </a:spcBef>
              <a:buFontTx/>
              <a:buNone/>
              <a:defRPr sz="2000" kern="1200">
                <a:solidFill>
                  <a:srgbClr val="008599"/>
                </a:solidFill>
                <a:latin typeface="Arial"/>
                <a:ea typeface="+mn-ea"/>
                <a:cs typeface="Arial"/>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5400" dirty="0" smtClean="0"/>
              <a:t>90</a:t>
            </a:r>
          </a:p>
        </p:txBody>
      </p:sp>
      <p:sp>
        <p:nvSpPr>
          <p:cNvPr id="15" name="TextBox 14"/>
          <p:cNvSpPr txBox="1"/>
          <p:nvPr/>
        </p:nvSpPr>
        <p:spPr>
          <a:xfrm>
            <a:off x="6055104" y="4035798"/>
            <a:ext cx="2648059" cy="707886"/>
          </a:xfrm>
          <a:prstGeom prst="rect">
            <a:avLst/>
          </a:prstGeom>
          <a:noFill/>
        </p:spPr>
        <p:txBody>
          <a:bodyPr wrap="square" rtlCol="0">
            <a:spAutoFit/>
          </a:bodyPr>
          <a:lstStyle/>
          <a:p>
            <a:r>
              <a:rPr lang="en-US" sz="2000" dirty="0" smtClean="0">
                <a:solidFill>
                  <a:srgbClr val="008599"/>
                </a:solidFill>
              </a:rPr>
              <a:t>new applications </a:t>
            </a:r>
            <a:br>
              <a:rPr lang="en-US" sz="2000" dirty="0" smtClean="0">
                <a:solidFill>
                  <a:srgbClr val="008599"/>
                </a:solidFill>
              </a:rPr>
            </a:br>
            <a:r>
              <a:rPr lang="en-US" sz="2000" dirty="0" smtClean="0">
                <a:solidFill>
                  <a:srgbClr val="008599"/>
                </a:solidFill>
              </a:rPr>
              <a:t>to install</a:t>
            </a:r>
            <a:endParaRPr lang="en-US" sz="2000" dirty="0">
              <a:solidFill>
                <a:srgbClr val="008599"/>
              </a:solidFill>
            </a:endParaRPr>
          </a:p>
        </p:txBody>
      </p:sp>
      <p:cxnSp>
        <p:nvCxnSpPr>
          <p:cNvPr id="16" name="Straight Connector 15"/>
          <p:cNvCxnSpPr/>
          <p:nvPr/>
        </p:nvCxnSpPr>
        <p:spPr>
          <a:xfrm>
            <a:off x="522453" y="3108334"/>
            <a:ext cx="7961049"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384705" y="2180871"/>
            <a:ext cx="0" cy="1999237"/>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783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158688" y="2734425"/>
            <a:ext cx="1878259" cy="57997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100" dirty="0">
              <a:solidFill>
                <a:srgbClr val="000000"/>
              </a:solidFill>
            </a:endParaRPr>
          </a:p>
          <a:p>
            <a:pPr algn="ctr" defTabSz="674258">
              <a:defRPr/>
            </a:pPr>
            <a:endParaRPr lang="en-US" sz="1100" b="1" dirty="0">
              <a:solidFill>
                <a:srgbClr val="000000"/>
              </a:solidFill>
            </a:endParaRPr>
          </a:p>
          <a:p>
            <a:pPr algn="ctr" defTabSz="674258">
              <a:defRPr/>
            </a:pPr>
            <a:r>
              <a:rPr lang="en-US" sz="1100" b="1" dirty="0">
                <a:solidFill>
                  <a:srgbClr val="000000"/>
                </a:solidFill>
              </a:rPr>
              <a:t>Construction</a:t>
            </a:r>
          </a:p>
          <a:p>
            <a:pPr algn="ctr" defTabSz="674258">
              <a:defRPr/>
            </a:pPr>
            <a:r>
              <a:rPr lang="en-US" sz="1200" dirty="0">
                <a:solidFill>
                  <a:srgbClr val="000000"/>
                </a:solidFill>
              </a:rPr>
              <a:t>Panos Lampsas</a:t>
            </a:r>
          </a:p>
          <a:p>
            <a:pPr algn="ctr" defTabSz="674258">
              <a:defRPr/>
            </a:pPr>
            <a:r>
              <a:rPr lang="en-US" sz="1200" dirty="0">
                <a:solidFill>
                  <a:srgbClr val="000000"/>
                </a:solidFill>
              </a:rPr>
              <a:t>Tom Minard</a:t>
            </a:r>
          </a:p>
          <a:p>
            <a:pPr algn="ctr" defTabSz="674258">
              <a:defRPr/>
            </a:pPr>
            <a:endParaRPr lang="en-US" sz="1100" dirty="0">
              <a:solidFill>
                <a:srgbClr val="000000"/>
              </a:solidFill>
            </a:endParaRPr>
          </a:p>
          <a:p>
            <a:pPr algn="ctr" defTabSz="674258">
              <a:defRPr/>
            </a:pPr>
            <a:endParaRPr lang="en-US" sz="1100" i="1" dirty="0">
              <a:solidFill>
                <a:srgbClr val="000000"/>
              </a:solidFill>
            </a:endParaRPr>
          </a:p>
        </p:txBody>
      </p:sp>
      <p:sp>
        <p:nvSpPr>
          <p:cNvPr id="40" name="Rectangle 39"/>
          <p:cNvSpPr/>
          <p:nvPr/>
        </p:nvSpPr>
        <p:spPr>
          <a:xfrm>
            <a:off x="1153292" y="3398637"/>
            <a:ext cx="1869731" cy="41064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900" dirty="0">
              <a:solidFill>
                <a:srgbClr val="000000"/>
              </a:solidFill>
            </a:endParaRPr>
          </a:p>
          <a:p>
            <a:pPr algn="ctr" defTabSz="674258">
              <a:defRPr/>
            </a:pPr>
            <a:endParaRPr lang="en-US" sz="900" dirty="0">
              <a:solidFill>
                <a:srgbClr val="000000"/>
              </a:solidFill>
            </a:endParaRPr>
          </a:p>
          <a:p>
            <a:pPr algn="ctr" defTabSz="674258">
              <a:defRPr/>
            </a:pPr>
            <a:r>
              <a:rPr lang="en-US" sz="1100" b="1" dirty="0" smtClean="0">
                <a:solidFill>
                  <a:srgbClr val="000000"/>
                </a:solidFill>
              </a:rPr>
              <a:t>Equip/Furniture</a:t>
            </a:r>
            <a:endParaRPr lang="en-US" sz="1100" b="1" dirty="0">
              <a:solidFill>
                <a:srgbClr val="000000"/>
              </a:solidFill>
            </a:endParaRPr>
          </a:p>
          <a:p>
            <a:pPr algn="ctr" defTabSz="674258">
              <a:defRPr/>
            </a:pPr>
            <a:r>
              <a:rPr lang="en-US" sz="1200" dirty="0">
                <a:solidFill>
                  <a:srgbClr val="000000"/>
                </a:solidFill>
              </a:rPr>
              <a:t>Malia Weinberg</a:t>
            </a:r>
          </a:p>
          <a:p>
            <a:pPr algn="ctr" defTabSz="674258">
              <a:defRPr/>
            </a:pPr>
            <a:r>
              <a:rPr lang="en-US" sz="900" dirty="0">
                <a:solidFill>
                  <a:srgbClr val="000000"/>
                </a:solidFill>
              </a:rPr>
              <a:t> </a:t>
            </a:r>
          </a:p>
          <a:p>
            <a:pPr algn="ctr" defTabSz="674258">
              <a:defRPr/>
            </a:pPr>
            <a:endParaRPr lang="en-US" sz="900" dirty="0">
              <a:solidFill>
                <a:srgbClr val="000000"/>
              </a:solidFill>
            </a:endParaRPr>
          </a:p>
          <a:p>
            <a:pPr algn="ctr" defTabSz="674258">
              <a:defRPr/>
            </a:pPr>
            <a:endParaRPr lang="en-US" sz="700" dirty="0">
              <a:solidFill>
                <a:srgbClr val="000000"/>
              </a:solidFill>
            </a:endParaRPr>
          </a:p>
        </p:txBody>
      </p:sp>
      <p:sp>
        <p:nvSpPr>
          <p:cNvPr id="45" name="Rectangle 12"/>
          <p:cNvSpPr/>
          <p:nvPr/>
        </p:nvSpPr>
        <p:spPr>
          <a:xfrm>
            <a:off x="1150180" y="4514521"/>
            <a:ext cx="1895275" cy="49660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100" dirty="0">
              <a:solidFill>
                <a:srgbClr val="000000"/>
              </a:solidFill>
            </a:endParaRPr>
          </a:p>
          <a:p>
            <a:pPr algn="ctr" defTabSz="674258">
              <a:defRPr/>
            </a:pPr>
            <a:endParaRPr lang="en-US" sz="1100" dirty="0">
              <a:solidFill>
                <a:srgbClr val="000000"/>
              </a:solidFill>
            </a:endParaRPr>
          </a:p>
          <a:p>
            <a:pPr algn="ctr" defTabSz="674258">
              <a:defRPr/>
            </a:pPr>
            <a:endParaRPr lang="en-US" sz="1100" dirty="0">
              <a:solidFill>
                <a:srgbClr val="000000"/>
              </a:solidFill>
            </a:endParaRPr>
          </a:p>
          <a:p>
            <a:pPr algn="ctr" defTabSz="674258">
              <a:defRPr/>
            </a:pPr>
            <a:endParaRPr lang="en-US" sz="1100" b="1" dirty="0">
              <a:solidFill>
                <a:srgbClr val="000000"/>
              </a:solidFill>
            </a:endParaRPr>
          </a:p>
          <a:p>
            <a:pPr algn="ctr" defTabSz="674258">
              <a:defRPr/>
            </a:pPr>
            <a:r>
              <a:rPr lang="en-US" sz="1100" b="1" dirty="0">
                <a:solidFill>
                  <a:srgbClr val="000000"/>
                </a:solidFill>
              </a:rPr>
              <a:t>Department Activation</a:t>
            </a:r>
          </a:p>
          <a:p>
            <a:pPr algn="ctr" defTabSz="674258">
              <a:defRPr/>
            </a:pPr>
            <a:r>
              <a:rPr lang="en-US" sz="1200" dirty="0">
                <a:solidFill>
                  <a:srgbClr val="000000"/>
                </a:solidFill>
              </a:rPr>
              <a:t>Tami Chin </a:t>
            </a:r>
          </a:p>
          <a:p>
            <a:pPr algn="ctr" defTabSz="674258">
              <a:defRPr/>
            </a:pPr>
            <a:endParaRPr lang="en-US" sz="1100" b="1" dirty="0">
              <a:solidFill>
                <a:srgbClr val="000000"/>
              </a:solidFill>
            </a:endParaRPr>
          </a:p>
          <a:p>
            <a:pPr algn="ctr" defTabSz="674258">
              <a:defRPr/>
            </a:pPr>
            <a:endParaRPr lang="en-US" sz="1100" dirty="0">
              <a:solidFill>
                <a:srgbClr val="000000"/>
              </a:solidFill>
            </a:endParaRPr>
          </a:p>
          <a:p>
            <a:pPr algn="ctr" defTabSz="674258">
              <a:defRPr/>
            </a:pPr>
            <a:endParaRPr lang="en-US" sz="1100" dirty="0">
              <a:solidFill>
                <a:srgbClr val="000000"/>
              </a:solidFill>
            </a:endParaRPr>
          </a:p>
          <a:p>
            <a:pPr algn="ctr" defTabSz="674258">
              <a:defRPr/>
            </a:pPr>
            <a:endParaRPr lang="en-US" sz="1100" i="1" dirty="0">
              <a:solidFill>
                <a:srgbClr val="000000"/>
              </a:solidFill>
            </a:endParaRPr>
          </a:p>
        </p:txBody>
      </p:sp>
      <p:sp>
        <p:nvSpPr>
          <p:cNvPr id="39" name="Rectangle 38"/>
          <p:cNvSpPr/>
          <p:nvPr/>
        </p:nvSpPr>
        <p:spPr>
          <a:xfrm rot="10800000" flipV="1">
            <a:off x="1140541" y="3893518"/>
            <a:ext cx="1889439" cy="53676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r>
              <a:rPr lang="en-US" sz="1050" b="1" dirty="0">
                <a:solidFill>
                  <a:srgbClr val="000000"/>
                </a:solidFill>
              </a:rPr>
              <a:t>Move Logistics</a:t>
            </a:r>
          </a:p>
          <a:p>
            <a:pPr algn="ctr" defTabSz="674258">
              <a:defRPr/>
            </a:pPr>
            <a:r>
              <a:rPr lang="en-US" sz="1200" dirty="0">
                <a:solidFill>
                  <a:srgbClr val="000000"/>
                </a:solidFill>
              </a:rPr>
              <a:t>Roy Applegate</a:t>
            </a:r>
          </a:p>
          <a:p>
            <a:pPr algn="ctr" defTabSz="674258">
              <a:defRPr/>
            </a:pPr>
            <a:r>
              <a:rPr lang="en-US" sz="1200" dirty="0">
                <a:solidFill>
                  <a:srgbClr val="000000"/>
                </a:solidFill>
              </a:rPr>
              <a:t>Anna Choi</a:t>
            </a:r>
          </a:p>
        </p:txBody>
      </p:sp>
      <p:sp>
        <p:nvSpPr>
          <p:cNvPr id="31" name="Rectangle 30"/>
          <p:cNvSpPr/>
          <p:nvPr/>
        </p:nvSpPr>
        <p:spPr>
          <a:xfrm>
            <a:off x="3576793" y="3288435"/>
            <a:ext cx="1862033" cy="427112"/>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r>
              <a:rPr lang="en-US" sz="1050" b="1" dirty="0">
                <a:solidFill>
                  <a:srgbClr val="000000"/>
                </a:solidFill>
              </a:rPr>
              <a:t>Communication</a:t>
            </a:r>
          </a:p>
          <a:p>
            <a:pPr algn="ctr" defTabSz="674258">
              <a:defRPr/>
            </a:pPr>
            <a:r>
              <a:rPr lang="en-US" sz="1200" dirty="0">
                <a:solidFill>
                  <a:srgbClr val="000000"/>
                </a:solidFill>
              </a:rPr>
              <a:t>Jim </a:t>
            </a:r>
            <a:r>
              <a:rPr lang="en-US" sz="1200" dirty="0" err="1">
                <a:solidFill>
                  <a:srgbClr val="000000"/>
                </a:solidFill>
              </a:rPr>
              <a:t>Macksood</a:t>
            </a:r>
            <a:endParaRPr lang="en-US" sz="1200" dirty="0">
              <a:solidFill>
                <a:srgbClr val="000000"/>
              </a:solidFill>
            </a:endParaRPr>
          </a:p>
          <a:p>
            <a:pPr algn="ctr" defTabSz="674258">
              <a:defRPr/>
            </a:pPr>
            <a:endParaRPr lang="en-US" sz="1050" dirty="0">
              <a:solidFill>
                <a:srgbClr val="000000"/>
              </a:solidFill>
            </a:endParaRPr>
          </a:p>
          <a:p>
            <a:pPr algn="ctr" defTabSz="674258">
              <a:defRPr/>
            </a:pPr>
            <a:endParaRPr lang="en-US" sz="1050" i="1" dirty="0">
              <a:solidFill>
                <a:srgbClr val="000000"/>
              </a:solidFill>
            </a:endParaRPr>
          </a:p>
        </p:txBody>
      </p:sp>
      <p:sp>
        <p:nvSpPr>
          <p:cNvPr id="32" name="Rectangle 31"/>
          <p:cNvSpPr/>
          <p:nvPr/>
        </p:nvSpPr>
        <p:spPr>
          <a:xfrm rot="10800000" flipV="1">
            <a:off x="5836863" y="2753990"/>
            <a:ext cx="1847031" cy="534445"/>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Regulatory</a:t>
            </a:r>
          </a:p>
          <a:p>
            <a:pPr algn="ctr" defTabSz="674258">
              <a:defRPr/>
            </a:pPr>
            <a:r>
              <a:rPr lang="en-US" sz="1200" dirty="0">
                <a:solidFill>
                  <a:prstClr val="black"/>
                </a:solidFill>
              </a:rPr>
              <a:t>Cynthia Leahy</a:t>
            </a:r>
          </a:p>
          <a:p>
            <a:pPr algn="ctr" defTabSz="674258">
              <a:defRPr/>
            </a:pPr>
            <a:r>
              <a:rPr lang="en-US" sz="1200" dirty="0">
                <a:solidFill>
                  <a:prstClr val="black"/>
                </a:solidFill>
              </a:rPr>
              <a:t>Diana Karner</a:t>
            </a:r>
            <a:endParaRPr lang="en-US" sz="1200" b="1" dirty="0">
              <a:solidFill>
                <a:srgbClr val="000000"/>
              </a:solidFill>
            </a:endParaRPr>
          </a:p>
          <a:p>
            <a:pPr algn="ctr" defTabSz="674258">
              <a:defRPr/>
            </a:pPr>
            <a:endParaRPr lang="en-US" sz="1050" dirty="0">
              <a:solidFill>
                <a:srgbClr val="000000"/>
              </a:solidFill>
            </a:endParaRPr>
          </a:p>
        </p:txBody>
      </p:sp>
      <p:sp>
        <p:nvSpPr>
          <p:cNvPr id="33" name="Rectangle 32"/>
          <p:cNvSpPr/>
          <p:nvPr/>
        </p:nvSpPr>
        <p:spPr>
          <a:xfrm>
            <a:off x="5836864" y="3895928"/>
            <a:ext cx="1847031" cy="469823"/>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r>
              <a:rPr lang="en-US" sz="1050" b="1" dirty="0">
                <a:solidFill>
                  <a:srgbClr val="000000"/>
                </a:solidFill>
              </a:rPr>
              <a:t>Physician Engagement</a:t>
            </a:r>
          </a:p>
          <a:p>
            <a:pPr algn="ctr" defTabSz="674258">
              <a:defRPr/>
            </a:pPr>
            <a:r>
              <a:rPr lang="en-US" sz="1200" dirty="0">
                <a:solidFill>
                  <a:srgbClr val="000000"/>
                </a:solidFill>
              </a:rPr>
              <a:t>Aravind Mani</a:t>
            </a:r>
          </a:p>
          <a:p>
            <a:pPr algn="ctr" defTabSz="674258">
              <a:defRPr/>
            </a:pPr>
            <a:endParaRPr lang="en-US" sz="1050" dirty="0">
              <a:solidFill>
                <a:srgbClr val="000000"/>
              </a:solidFill>
            </a:endParaRPr>
          </a:p>
          <a:p>
            <a:pPr algn="ctr" defTabSz="674258">
              <a:defRPr/>
            </a:pPr>
            <a:endParaRPr lang="en-US" sz="1050" i="1" dirty="0">
              <a:solidFill>
                <a:srgbClr val="000000"/>
              </a:solidFill>
            </a:endParaRPr>
          </a:p>
        </p:txBody>
      </p:sp>
      <p:sp>
        <p:nvSpPr>
          <p:cNvPr id="34" name="Rectangle 33"/>
          <p:cNvSpPr/>
          <p:nvPr/>
        </p:nvSpPr>
        <p:spPr>
          <a:xfrm>
            <a:off x="5826946" y="4462083"/>
            <a:ext cx="1866866" cy="50208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Operational Process Redesign</a:t>
            </a:r>
          </a:p>
          <a:p>
            <a:pPr algn="ctr" defTabSz="674258">
              <a:defRPr/>
            </a:pPr>
            <a:r>
              <a:rPr lang="en-US" sz="1200" dirty="0">
                <a:solidFill>
                  <a:srgbClr val="000000"/>
                </a:solidFill>
              </a:rPr>
              <a:t>Tami Chin </a:t>
            </a:r>
            <a:endParaRPr lang="en-US" sz="1200" b="1" dirty="0">
              <a:solidFill>
                <a:srgbClr val="000000"/>
              </a:solidFill>
            </a:endParaRPr>
          </a:p>
          <a:p>
            <a:pPr algn="ctr" defTabSz="674258">
              <a:defRPr/>
            </a:pPr>
            <a:endParaRPr lang="en-US" sz="1050" dirty="0">
              <a:solidFill>
                <a:srgbClr val="000000"/>
              </a:solidFill>
            </a:endParaRPr>
          </a:p>
        </p:txBody>
      </p:sp>
      <p:sp>
        <p:nvSpPr>
          <p:cNvPr id="38" name="Rectangle 37"/>
          <p:cNvSpPr>
            <a:spLocks noChangeArrowheads="1"/>
          </p:cNvSpPr>
          <p:nvPr/>
        </p:nvSpPr>
        <p:spPr bwMode="auto">
          <a:xfrm>
            <a:off x="3576791" y="3771756"/>
            <a:ext cx="1862036" cy="616683"/>
          </a:xfrm>
          <a:prstGeom prst="rect">
            <a:avLst/>
          </a:prstGeom>
          <a:solidFill>
            <a:schemeClr val="bg1"/>
          </a:solidFill>
          <a:ln w="25400" algn="ctr">
            <a:noFill/>
            <a:miter lim="800000"/>
            <a:headEnd/>
            <a:tailEnd/>
          </a:ln>
        </p:spPr>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 Facility Orientation/Training</a:t>
            </a:r>
          </a:p>
          <a:p>
            <a:pPr algn="ctr" defTabSz="674258">
              <a:defRPr/>
            </a:pPr>
            <a:r>
              <a:rPr lang="en-US" sz="1200" dirty="0">
                <a:solidFill>
                  <a:srgbClr val="000000"/>
                </a:solidFill>
              </a:rPr>
              <a:t>Jessica Eads</a:t>
            </a:r>
          </a:p>
          <a:p>
            <a:pPr algn="ctr" defTabSz="674258">
              <a:defRPr/>
            </a:pPr>
            <a:endParaRPr lang="en-US" sz="1050" dirty="0">
              <a:solidFill>
                <a:srgbClr val="000000"/>
              </a:solidFill>
            </a:endParaRPr>
          </a:p>
        </p:txBody>
      </p:sp>
      <p:sp>
        <p:nvSpPr>
          <p:cNvPr id="41" name="Rectangle 40"/>
          <p:cNvSpPr/>
          <p:nvPr/>
        </p:nvSpPr>
        <p:spPr>
          <a:xfrm>
            <a:off x="3576793" y="2734426"/>
            <a:ext cx="1862033" cy="427112"/>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r>
              <a:rPr lang="en-US" sz="1050" b="1" dirty="0">
                <a:solidFill>
                  <a:srgbClr val="000000"/>
                </a:solidFill>
              </a:rPr>
              <a:t>IT/Telecom</a:t>
            </a:r>
          </a:p>
          <a:p>
            <a:pPr algn="ctr" defTabSz="674258">
              <a:defRPr/>
            </a:pPr>
            <a:r>
              <a:rPr lang="en-US" sz="1200" dirty="0">
                <a:solidFill>
                  <a:srgbClr val="000000"/>
                </a:solidFill>
              </a:rPr>
              <a:t>Bob Andrews</a:t>
            </a:r>
          </a:p>
          <a:p>
            <a:pPr algn="ctr" defTabSz="674258">
              <a:defRPr/>
            </a:pPr>
            <a:endParaRPr lang="en-US" sz="1050" dirty="0">
              <a:solidFill>
                <a:srgbClr val="000000"/>
              </a:solidFill>
            </a:endParaRPr>
          </a:p>
        </p:txBody>
      </p:sp>
      <p:sp>
        <p:nvSpPr>
          <p:cNvPr id="46" name="Rectangle 9"/>
          <p:cNvSpPr/>
          <p:nvPr/>
        </p:nvSpPr>
        <p:spPr>
          <a:xfrm>
            <a:off x="5826946" y="3375835"/>
            <a:ext cx="1866866" cy="42376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r>
              <a:rPr lang="en-US" sz="1050" b="1" dirty="0">
                <a:solidFill>
                  <a:srgbClr val="000000"/>
                </a:solidFill>
              </a:rPr>
              <a:t>New Facility Operations</a:t>
            </a:r>
          </a:p>
          <a:p>
            <a:pPr algn="ctr" defTabSz="674258">
              <a:defRPr/>
            </a:pPr>
            <a:r>
              <a:rPr lang="en-US" sz="1200" dirty="0">
                <a:solidFill>
                  <a:srgbClr val="000000"/>
                </a:solidFill>
              </a:rPr>
              <a:t>Lisa Tat</a:t>
            </a:r>
          </a:p>
          <a:p>
            <a:pPr algn="ctr" defTabSz="674258">
              <a:defRPr/>
            </a:pPr>
            <a:endParaRPr lang="en-US" sz="1050" dirty="0">
              <a:solidFill>
                <a:srgbClr val="000000"/>
              </a:solidFill>
            </a:endParaRPr>
          </a:p>
          <a:p>
            <a:pPr algn="ctr" defTabSz="674258">
              <a:defRPr/>
            </a:pPr>
            <a:endParaRPr lang="en-US" sz="1050" dirty="0">
              <a:solidFill>
                <a:srgbClr val="000000"/>
              </a:solidFill>
            </a:endParaRPr>
          </a:p>
          <a:p>
            <a:pPr algn="ctr" defTabSz="674258">
              <a:defRPr/>
            </a:pPr>
            <a:endParaRPr lang="en-US" sz="1050" i="1" dirty="0">
              <a:solidFill>
                <a:srgbClr val="000000"/>
              </a:solidFill>
            </a:endParaRPr>
          </a:p>
        </p:txBody>
      </p:sp>
      <p:sp>
        <p:nvSpPr>
          <p:cNvPr id="47" name="Rectangle 14"/>
          <p:cNvSpPr>
            <a:spLocks noChangeArrowheads="1"/>
          </p:cNvSpPr>
          <p:nvPr/>
        </p:nvSpPr>
        <p:spPr bwMode="auto">
          <a:xfrm>
            <a:off x="3576793" y="4444649"/>
            <a:ext cx="1862032" cy="583010"/>
          </a:xfrm>
          <a:prstGeom prst="rect">
            <a:avLst/>
          </a:prstGeom>
          <a:solidFill>
            <a:schemeClr val="bg1"/>
          </a:solidFill>
          <a:ln w="25400" algn="ctr">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674258" eaLnBrk="1" hangingPunct="1"/>
            <a:r>
              <a:rPr lang="en-US" altLang="en-US" sz="1050" b="1" dirty="0">
                <a:solidFill>
                  <a:srgbClr val="000000"/>
                </a:solidFill>
                <a:latin typeface="+mn-lt"/>
              </a:rPr>
              <a:t>Deactivation</a:t>
            </a:r>
          </a:p>
          <a:p>
            <a:pPr algn="ctr" defTabSz="674258" eaLnBrk="1" hangingPunct="1"/>
            <a:r>
              <a:rPr lang="en-US" sz="1200" dirty="0">
                <a:solidFill>
                  <a:srgbClr val="000000"/>
                </a:solidFill>
                <a:latin typeface="+mn-lt"/>
              </a:rPr>
              <a:t>Tim Hern</a:t>
            </a:r>
          </a:p>
          <a:p>
            <a:pPr algn="ctr" defTabSz="674258" eaLnBrk="1" hangingPunct="1"/>
            <a:r>
              <a:rPr lang="en-US" sz="1200" dirty="0">
                <a:solidFill>
                  <a:srgbClr val="000000"/>
                </a:solidFill>
                <a:latin typeface="+mn-lt"/>
              </a:rPr>
              <a:t>Kathy Sforzo</a:t>
            </a:r>
            <a:endParaRPr lang="en-US" altLang="en-US" sz="1200" b="1" dirty="0">
              <a:solidFill>
                <a:srgbClr val="000000"/>
              </a:solidFill>
              <a:latin typeface="+mn-lt"/>
            </a:endParaRPr>
          </a:p>
        </p:txBody>
      </p:sp>
      <p:sp>
        <p:nvSpPr>
          <p:cNvPr id="54" name="TextBox 53"/>
          <p:cNvSpPr txBox="1"/>
          <p:nvPr/>
        </p:nvSpPr>
        <p:spPr>
          <a:xfrm>
            <a:off x="3844230" y="2389591"/>
            <a:ext cx="1327158" cy="276999"/>
          </a:xfrm>
          <a:prstGeom prst="rect">
            <a:avLst/>
          </a:prstGeom>
          <a:noFill/>
        </p:spPr>
        <p:txBody>
          <a:bodyPr wrap="none" rtlCol="0">
            <a:spAutoFit/>
          </a:bodyPr>
          <a:lstStyle/>
          <a:p>
            <a:pPr algn="ctr" defTabSz="674258"/>
            <a:r>
              <a:rPr lang="en-US" sz="1200" b="1" dirty="0">
                <a:solidFill>
                  <a:prstClr val="black"/>
                </a:solidFill>
              </a:rPr>
              <a:t>Velma Jackman</a:t>
            </a:r>
          </a:p>
        </p:txBody>
      </p:sp>
      <p:sp>
        <p:nvSpPr>
          <p:cNvPr id="55" name="TextBox 54"/>
          <p:cNvSpPr txBox="1"/>
          <p:nvPr/>
        </p:nvSpPr>
        <p:spPr>
          <a:xfrm>
            <a:off x="6049735" y="2389591"/>
            <a:ext cx="1421288" cy="276999"/>
          </a:xfrm>
          <a:prstGeom prst="rect">
            <a:avLst/>
          </a:prstGeom>
          <a:noFill/>
        </p:spPr>
        <p:txBody>
          <a:bodyPr wrap="none" rtlCol="0">
            <a:spAutoFit/>
          </a:bodyPr>
          <a:lstStyle/>
          <a:p>
            <a:pPr algn="ctr" defTabSz="674258"/>
            <a:r>
              <a:rPr lang="en-US" sz="1200" b="1" dirty="0">
                <a:solidFill>
                  <a:prstClr val="black"/>
                </a:solidFill>
              </a:rPr>
              <a:t>Alice Wainwright</a:t>
            </a:r>
          </a:p>
        </p:txBody>
      </p:sp>
      <p:sp>
        <p:nvSpPr>
          <p:cNvPr id="56" name="TextBox 55"/>
          <p:cNvSpPr txBox="1"/>
          <p:nvPr/>
        </p:nvSpPr>
        <p:spPr>
          <a:xfrm>
            <a:off x="1298040" y="2389592"/>
            <a:ext cx="1667843" cy="281886"/>
          </a:xfrm>
          <a:prstGeom prst="rect">
            <a:avLst/>
          </a:prstGeom>
          <a:noFill/>
        </p:spPr>
        <p:txBody>
          <a:bodyPr wrap="square" rtlCol="0">
            <a:spAutoFit/>
          </a:bodyPr>
          <a:lstStyle/>
          <a:p>
            <a:pPr algn="ctr" defTabSz="674258"/>
            <a:r>
              <a:rPr lang="en-US" sz="1200" b="1" dirty="0">
                <a:solidFill>
                  <a:prstClr val="black"/>
                </a:solidFill>
              </a:rPr>
              <a:t>Virginia Schneider</a:t>
            </a:r>
          </a:p>
        </p:txBody>
      </p:sp>
      <p:sp>
        <p:nvSpPr>
          <p:cNvPr id="29" name="Rectangle 28"/>
          <p:cNvSpPr/>
          <p:nvPr/>
        </p:nvSpPr>
        <p:spPr>
          <a:xfrm>
            <a:off x="357189" y="389627"/>
            <a:ext cx="8358186" cy="129818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tIns="365760" bIns="365760" numCol="4" anchor="ctr">
            <a:noAutofit/>
          </a:bodyPr>
          <a:lstStyle/>
          <a:p>
            <a:pPr algn="ctr" eaLnBrk="0" hangingPunct="0"/>
            <a:r>
              <a:rPr lang="en-US" dirty="0" smtClean="0">
                <a:solidFill>
                  <a:prstClr val="black"/>
                </a:solidFill>
              </a:rPr>
              <a:t>Anne Barr</a:t>
            </a:r>
          </a:p>
          <a:p>
            <a:pPr algn="ctr" eaLnBrk="0" hangingPunct="0"/>
            <a:r>
              <a:rPr lang="en-US" dirty="0" smtClean="0">
                <a:solidFill>
                  <a:prstClr val="black"/>
                </a:solidFill>
              </a:rPr>
              <a:t>Ed Battista</a:t>
            </a:r>
          </a:p>
          <a:p>
            <a:pPr algn="ctr" eaLnBrk="0" hangingPunct="0"/>
            <a:r>
              <a:rPr lang="en-US" dirty="0" smtClean="0">
                <a:solidFill>
                  <a:prstClr val="black"/>
                </a:solidFill>
              </a:rPr>
              <a:t>Jim Benney</a:t>
            </a:r>
          </a:p>
          <a:p>
            <a:pPr algn="ctr" eaLnBrk="0" hangingPunct="0"/>
            <a:r>
              <a:rPr lang="en-US" dirty="0" smtClean="0">
                <a:solidFill>
                  <a:prstClr val="black"/>
                </a:solidFill>
              </a:rPr>
              <a:t>Scott </a:t>
            </a:r>
            <a:r>
              <a:rPr lang="en-US" dirty="0" err="1" smtClean="0">
                <a:solidFill>
                  <a:prstClr val="black"/>
                </a:solidFill>
              </a:rPr>
              <a:t>Ciesielski</a:t>
            </a:r>
            <a:endParaRPr lang="en-US" dirty="0" smtClean="0">
              <a:solidFill>
                <a:prstClr val="black"/>
              </a:solidFill>
            </a:endParaRPr>
          </a:p>
          <a:p>
            <a:pPr algn="ctr" eaLnBrk="0" hangingPunct="0"/>
            <a:r>
              <a:rPr lang="en-US" dirty="0" smtClean="0">
                <a:solidFill>
                  <a:prstClr val="black"/>
                </a:solidFill>
              </a:rPr>
              <a:t>Tami Chin</a:t>
            </a:r>
          </a:p>
          <a:p>
            <a:pPr algn="ctr" eaLnBrk="0" hangingPunct="0"/>
            <a:r>
              <a:rPr lang="en-US" dirty="0" smtClean="0">
                <a:solidFill>
                  <a:prstClr val="black"/>
                </a:solidFill>
              </a:rPr>
              <a:t>Margo Cusack</a:t>
            </a:r>
          </a:p>
          <a:p>
            <a:pPr algn="ctr" eaLnBrk="0" hangingPunct="0"/>
            <a:r>
              <a:rPr lang="en-US" dirty="0" smtClean="0">
                <a:solidFill>
                  <a:prstClr val="black"/>
                </a:solidFill>
              </a:rPr>
              <a:t>Ed </a:t>
            </a:r>
            <a:r>
              <a:rPr lang="en-US" dirty="0" err="1" smtClean="0">
                <a:solidFill>
                  <a:prstClr val="black"/>
                </a:solidFill>
              </a:rPr>
              <a:t>Eisler</a:t>
            </a:r>
            <a:endParaRPr lang="en-US" dirty="0" smtClean="0">
              <a:solidFill>
                <a:prstClr val="black"/>
              </a:solidFill>
            </a:endParaRPr>
          </a:p>
          <a:p>
            <a:pPr algn="ctr" eaLnBrk="0" hangingPunct="0"/>
            <a:r>
              <a:rPr lang="en-US" dirty="0" smtClean="0">
                <a:solidFill>
                  <a:prstClr val="black"/>
                </a:solidFill>
              </a:rPr>
              <a:t>Vernon </a:t>
            </a:r>
            <a:r>
              <a:rPr lang="en-US" dirty="0" err="1" smtClean="0">
                <a:solidFill>
                  <a:prstClr val="black"/>
                </a:solidFill>
              </a:rPr>
              <a:t>Giang</a:t>
            </a:r>
            <a:endParaRPr lang="en-US" dirty="0" smtClean="0">
              <a:solidFill>
                <a:prstClr val="black"/>
              </a:solidFill>
            </a:endParaRPr>
          </a:p>
          <a:p>
            <a:pPr algn="ctr" eaLnBrk="0" hangingPunct="0"/>
            <a:r>
              <a:rPr lang="en-US" dirty="0" smtClean="0">
                <a:solidFill>
                  <a:prstClr val="black"/>
                </a:solidFill>
              </a:rPr>
              <a:t>Tim </a:t>
            </a:r>
            <a:r>
              <a:rPr lang="en-US" dirty="0" err="1" smtClean="0">
                <a:solidFill>
                  <a:prstClr val="black"/>
                </a:solidFill>
              </a:rPr>
              <a:t>Hern</a:t>
            </a:r>
            <a:endParaRPr lang="en-US" dirty="0" smtClean="0">
              <a:solidFill>
                <a:prstClr val="black"/>
              </a:solidFill>
            </a:endParaRPr>
          </a:p>
          <a:p>
            <a:pPr algn="ctr" eaLnBrk="0" hangingPunct="0"/>
            <a:r>
              <a:rPr lang="en-US" dirty="0" err="1">
                <a:solidFill>
                  <a:prstClr val="black"/>
                </a:solidFill>
              </a:rPr>
              <a:t>H</a:t>
            </a:r>
            <a:r>
              <a:rPr lang="en-US" dirty="0" err="1" smtClean="0">
                <a:solidFill>
                  <a:prstClr val="black"/>
                </a:solidFill>
              </a:rPr>
              <a:t>amila</a:t>
            </a:r>
            <a:r>
              <a:rPr lang="en-US" dirty="0" smtClean="0">
                <a:solidFill>
                  <a:prstClr val="black"/>
                </a:solidFill>
              </a:rPr>
              <a:t> </a:t>
            </a:r>
            <a:r>
              <a:rPr lang="en-US" dirty="0" err="1" smtClean="0">
                <a:solidFill>
                  <a:prstClr val="black"/>
                </a:solidFill>
              </a:rPr>
              <a:t>Kownacki</a:t>
            </a:r>
            <a:endParaRPr lang="en-US" dirty="0" smtClean="0">
              <a:solidFill>
                <a:prstClr val="black"/>
              </a:solidFill>
            </a:endParaRPr>
          </a:p>
          <a:p>
            <a:pPr algn="ctr" eaLnBrk="0" hangingPunct="0"/>
            <a:r>
              <a:rPr lang="en-US" dirty="0" smtClean="0">
                <a:solidFill>
                  <a:prstClr val="black"/>
                </a:solidFill>
              </a:rPr>
              <a:t>Mary Lanier</a:t>
            </a:r>
          </a:p>
          <a:p>
            <a:pPr algn="ctr" eaLnBrk="0" hangingPunct="0"/>
            <a:r>
              <a:rPr lang="en-US" dirty="0" smtClean="0">
                <a:solidFill>
                  <a:prstClr val="black"/>
                </a:solidFill>
              </a:rPr>
              <a:t>Jim Macksood</a:t>
            </a:r>
            <a:endParaRPr lang="en-US" dirty="0">
              <a:solidFill>
                <a:prstClr val="black"/>
              </a:solidFill>
            </a:endParaRPr>
          </a:p>
          <a:p>
            <a:pPr algn="ctr" eaLnBrk="0" hangingPunct="0"/>
            <a:r>
              <a:rPr lang="en-US" dirty="0" err="1" smtClean="0">
                <a:solidFill>
                  <a:prstClr val="black"/>
                </a:solidFill>
              </a:rPr>
              <a:t>Ameet</a:t>
            </a:r>
            <a:r>
              <a:rPr lang="en-US" dirty="0" smtClean="0">
                <a:solidFill>
                  <a:prstClr val="black"/>
                </a:solidFill>
              </a:rPr>
              <a:t> Nanda</a:t>
            </a:r>
          </a:p>
          <a:p>
            <a:pPr algn="ctr" eaLnBrk="0" hangingPunct="0"/>
            <a:r>
              <a:rPr lang="en-US" dirty="0" smtClean="0">
                <a:solidFill>
                  <a:prstClr val="black"/>
                </a:solidFill>
              </a:rPr>
              <a:t>Craig Oats</a:t>
            </a:r>
          </a:p>
          <a:p>
            <a:pPr algn="ctr" eaLnBrk="0" hangingPunct="0"/>
            <a:r>
              <a:rPr lang="en-US" dirty="0" smtClean="0">
                <a:solidFill>
                  <a:prstClr val="black"/>
                </a:solidFill>
              </a:rPr>
              <a:t>Diane Petruzzella</a:t>
            </a:r>
          </a:p>
          <a:p>
            <a:pPr algn="ctr" eaLnBrk="0" hangingPunct="0"/>
            <a:r>
              <a:rPr lang="en-US" dirty="0" smtClean="0">
                <a:solidFill>
                  <a:prstClr val="black"/>
                </a:solidFill>
              </a:rPr>
              <a:t>Kathy Sforzo</a:t>
            </a:r>
          </a:p>
          <a:p>
            <a:pPr algn="ctr" eaLnBrk="0" hangingPunct="0"/>
            <a:r>
              <a:rPr lang="en-US" dirty="0" smtClean="0">
                <a:solidFill>
                  <a:prstClr val="black"/>
                </a:solidFill>
              </a:rPr>
              <a:t>Shannon Thomas</a:t>
            </a:r>
            <a:endParaRPr lang="en-US" dirty="0">
              <a:solidFill>
                <a:prstClr val="black"/>
              </a:solidFill>
            </a:endParaRPr>
          </a:p>
          <a:p>
            <a:pPr algn="ctr" eaLnBrk="0" hangingPunct="0"/>
            <a:r>
              <a:rPr lang="en-US" dirty="0">
                <a:solidFill>
                  <a:prstClr val="black"/>
                </a:solidFill>
              </a:rPr>
              <a:t>Sean </a:t>
            </a:r>
            <a:r>
              <a:rPr lang="en-US" dirty="0" smtClean="0">
                <a:solidFill>
                  <a:prstClr val="black"/>
                </a:solidFill>
              </a:rPr>
              <a:t>Townsend</a:t>
            </a:r>
          </a:p>
          <a:p>
            <a:pPr algn="ctr" eaLnBrk="0" hangingPunct="0"/>
            <a:r>
              <a:rPr lang="en-US" dirty="0" smtClean="0">
                <a:solidFill>
                  <a:prstClr val="black"/>
                </a:solidFill>
              </a:rPr>
              <a:t>Steve Warrington</a:t>
            </a:r>
          </a:p>
          <a:p>
            <a:pPr algn="ctr" eaLnBrk="0" hangingPunct="0"/>
            <a:r>
              <a:rPr lang="en-US" dirty="0" smtClean="0">
                <a:solidFill>
                  <a:prstClr val="black"/>
                </a:solidFill>
              </a:rPr>
              <a:t>Malia Weinberg</a:t>
            </a:r>
            <a:endParaRPr lang="en-US" sz="3200" b="1" dirty="0">
              <a:solidFill>
                <a:srgbClr val="000000"/>
              </a:solidFill>
            </a:endParaRPr>
          </a:p>
        </p:txBody>
      </p:sp>
      <p:sp>
        <p:nvSpPr>
          <p:cNvPr id="30" name="Rectangle 29"/>
          <p:cNvSpPr/>
          <p:nvPr/>
        </p:nvSpPr>
        <p:spPr>
          <a:xfrm>
            <a:off x="357189" y="131284"/>
            <a:ext cx="8358185" cy="258343"/>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sz="1324" dirty="0">
              <a:solidFill>
                <a:srgbClr val="000000"/>
              </a:solidFill>
            </a:endParaRPr>
          </a:p>
          <a:p>
            <a:pPr algn="ctr" defTabSz="674258">
              <a:defRPr/>
            </a:pPr>
            <a:endParaRPr lang="en-US" sz="1324" b="1" dirty="0">
              <a:solidFill>
                <a:srgbClr val="000000"/>
              </a:solidFill>
            </a:endParaRPr>
          </a:p>
          <a:p>
            <a:pPr algn="ctr" defTabSz="674258">
              <a:defRPr/>
            </a:pPr>
            <a:r>
              <a:rPr lang="en-US" b="1" dirty="0">
                <a:solidFill>
                  <a:srgbClr val="000000"/>
                </a:solidFill>
              </a:rPr>
              <a:t>Transition Steering Committee</a:t>
            </a:r>
          </a:p>
          <a:p>
            <a:pPr algn="ctr" defTabSz="674258">
              <a:defRPr/>
            </a:pPr>
            <a:endParaRPr lang="en-US" sz="1324" dirty="0">
              <a:solidFill>
                <a:srgbClr val="000000"/>
              </a:solidFill>
            </a:endParaRPr>
          </a:p>
          <a:p>
            <a:pPr algn="ctr" defTabSz="674258">
              <a:defRPr/>
            </a:pPr>
            <a:endParaRPr lang="en-US" sz="926" i="1" dirty="0">
              <a:solidFill>
                <a:srgbClr val="000000"/>
              </a:solidFill>
            </a:endParaRPr>
          </a:p>
        </p:txBody>
      </p:sp>
      <p:sp>
        <p:nvSpPr>
          <p:cNvPr id="37" name="Rectangle 36"/>
          <p:cNvSpPr/>
          <p:nvPr/>
        </p:nvSpPr>
        <p:spPr>
          <a:xfrm rot="10800000" flipH="1" flipV="1">
            <a:off x="2242652" y="1795856"/>
            <a:ext cx="4399412" cy="468585"/>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defTabSz="674258">
              <a:defRPr/>
            </a:pPr>
            <a:endParaRPr lang="en-US" dirty="0">
              <a:solidFill>
                <a:srgbClr val="000000"/>
              </a:solidFill>
            </a:endParaRPr>
          </a:p>
          <a:p>
            <a:pPr algn="ctr" defTabSz="674258">
              <a:defRPr/>
            </a:pPr>
            <a:r>
              <a:rPr lang="en-US" sz="1200" b="1" dirty="0" smtClean="0">
                <a:solidFill>
                  <a:srgbClr val="000000"/>
                </a:solidFill>
              </a:rPr>
              <a:t>Transition Core </a:t>
            </a:r>
            <a:r>
              <a:rPr lang="en-US" sz="1200" b="1" dirty="0">
                <a:solidFill>
                  <a:srgbClr val="000000"/>
                </a:solidFill>
              </a:rPr>
              <a:t>Team</a:t>
            </a:r>
          </a:p>
          <a:p>
            <a:pPr algn="ctr" defTabSz="674258">
              <a:defRPr/>
            </a:pPr>
            <a:r>
              <a:rPr lang="en-US" sz="1400" dirty="0">
                <a:solidFill>
                  <a:srgbClr val="000000"/>
                </a:solidFill>
              </a:rPr>
              <a:t>Jim </a:t>
            </a:r>
            <a:r>
              <a:rPr lang="en-US" sz="1400" dirty="0" smtClean="0">
                <a:solidFill>
                  <a:srgbClr val="000000"/>
                </a:solidFill>
              </a:rPr>
              <a:t>Benney </a:t>
            </a:r>
            <a:r>
              <a:rPr lang="en-US" sz="1400" dirty="0">
                <a:solidFill>
                  <a:srgbClr val="000000"/>
                </a:solidFill>
              </a:rPr>
              <a:t>and </a:t>
            </a:r>
            <a:r>
              <a:rPr lang="en-US" sz="1400" dirty="0" smtClean="0">
                <a:solidFill>
                  <a:srgbClr val="000000"/>
                </a:solidFill>
              </a:rPr>
              <a:t>consulting firm</a:t>
            </a:r>
            <a:endParaRPr lang="en-US" sz="1400" dirty="0">
              <a:solidFill>
                <a:srgbClr val="000000"/>
              </a:solidFill>
            </a:endParaRPr>
          </a:p>
          <a:p>
            <a:pPr algn="ctr" defTabSz="674258">
              <a:defRPr/>
            </a:pPr>
            <a:endParaRPr lang="en-US" dirty="0">
              <a:solidFill>
                <a:srgbClr val="000000"/>
              </a:solidFill>
            </a:endParaRPr>
          </a:p>
        </p:txBody>
      </p:sp>
      <p:cxnSp>
        <p:nvCxnSpPr>
          <p:cNvPr id="4" name="Elbow Connector 3"/>
          <p:cNvCxnSpPr>
            <a:stCxn id="56" idx="1"/>
            <a:endCxn id="56" idx="3"/>
          </p:cNvCxnSpPr>
          <p:nvPr/>
        </p:nvCxnSpPr>
        <p:spPr>
          <a:xfrm rot="10800000" flipH="1">
            <a:off x="1298039" y="2530535"/>
            <a:ext cx="1667843" cy="12700"/>
          </a:xfrm>
          <a:prstGeom prst="bentConnector5">
            <a:avLst>
              <a:gd name="adj1" fmla="val -13706"/>
              <a:gd name="adj2" fmla="val -19746213"/>
              <a:gd name="adj3" fmla="val 113706"/>
            </a:avLst>
          </a:prstGeom>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54" idx="1"/>
            <a:endCxn id="54" idx="3"/>
          </p:cNvCxnSpPr>
          <p:nvPr/>
        </p:nvCxnSpPr>
        <p:spPr>
          <a:xfrm rot="10800000" flipH="1">
            <a:off x="3704879" y="2528091"/>
            <a:ext cx="1605861" cy="12700"/>
          </a:xfrm>
          <a:prstGeom prst="bentConnector5">
            <a:avLst>
              <a:gd name="adj1" fmla="val -17225"/>
              <a:gd name="adj2" fmla="val -19861457"/>
              <a:gd name="adj3" fmla="val 117225"/>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55" idx="1"/>
            <a:endCxn id="55" idx="3"/>
          </p:cNvCxnSpPr>
          <p:nvPr/>
        </p:nvCxnSpPr>
        <p:spPr>
          <a:xfrm rot="10800000" flipH="1">
            <a:off x="5978671" y="2528091"/>
            <a:ext cx="1563417" cy="12700"/>
          </a:xfrm>
          <a:prstGeom prst="bentConnector5">
            <a:avLst>
              <a:gd name="adj1" fmla="val -16084"/>
              <a:gd name="adj2" fmla="val -19861457"/>
              <a:gd name="adj3" fmla="val 116084"/>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073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097" y="1482949"/>
            <a:ext cx="4764504" cy="2372941"/>
          </a:xfrm>
          <a:prstGeom prst="rect">
            <a:avLst/>
          </a:prstGeom>
          <a:noFill/>
        </p:spPr>
        <p:txBody>
          <a:bodyPr wrap="square" lIns="91425" tIns="45712" rIns="91425" bIns="45712" rtlCol="0">
            <a:spAutoFit/>
          </a:bodyPr>
          <a:lstStyle/>
          <a:p>
            <a:pPr>
              <a:lnSpc>
                <a:spcPct val="90000"/>
              </a:lnSpc>
            </a:pPr>
            <a:r>
              <a:rPr lang="en-US" sz="2800" b="1" dirty="0" smtClean="0">
                <a:solidFill>
                  <a:srgbClr val="008599"/>
                </a:solidFill>
              </a:rPr>
              <a:t>Completed — </a:t>
            </a:r>
            <a:r>
              <a:rPr lang="en-US" sz="2800" b="1" dirty="0">
                <a:solidFill>
                  <a:srgbClr val="008599"/>
                </a:solidFill>
              </a:rPr>
              <a:t>Spring </a:t>
            </a:r>
            <a:r>
              <a:rPr lang="en-US" sz="2800" b="1" dirty="0" smtClean="0">
                <a:solidFill>
                  <a:srgbClr val="008599"/>
                </a:solidFill>
              </a:rPr>
              <a:t>2017</a:t>
            </a:r>
            <a:endParaRPr lang="en-US" sz="2800" b="1" dirty="0">
              <a:solidFill>
                <a:srgbClr val="008599"/>
              </a:solidFill>
            </a:endParaRPr>
          </a:p>
          <a:p>
            <a:pPr>
              <a:lnSpc>
                <a:spcPct val="90000"/>
              </a:lnSpc>
              <a:spcBef>
                <a:spcPts val="0"/>
              </a:spcBef>
            </a:pPr>
            <a:endParaRPr lang="en-US" sz="2400" dirty="0" smtClean="0">
              <a:solidFill>
                <a:srgbClr val="008599"/>
              </a:solidFill>
            </a:endParaRPr>
          </a:p>
          <a:p>
            <a:pPr>
              <a:lnSpc>
                <a:spcPct val="90000"/>
              </a:lnSpc>
              <a:spcBef>
                <a:spcPts val="0"/>
              </a:spcBef>
            </a:pPr>
            <a:r>
              <a:rPr lang="en-US" sz="2400" dirty="0" smtClean="0">
                <a:solidFill>
                  <a:srgbClr val="008599"/>
                </a:solidFill>
              </a:rPr>
              <a:t>Occupancy planning meetings with departments (40)</a:t>
            </a:r>
          </a:p>
          <a:p>
            <a:pPr>
              <a:lnSpc>
                <a:spcPct val="90000"/>
              </a:lnSpc>
              <a:spcBef>
                <a:spcPts val="1800"/>
              </a:spcBef>
            </a:pPr>
            <a:r>
              <a:rPr lang="en-US" sz="2400" dirty="0" smtClean="0">
                <a:solidFill>
                  <a:srgbClr val="008599"/>
                </a:solidFill>
              </a:rPr>
              <a:t>Support Departments planning meetings (14)</a:t>
            </a:r>
          </a:p>
        </p:txBody>
      </p:sp>
      <p:sp>
        <p:nvSpPr>
          <p:cNvPr id="5" name="TextBox 4"/>
          <p:cNvSpPr txBox="1"/>
          <p:nvPr/>
        </p:nvSpPr>
        <p:spPr>
          <a:xfrm>
            <a:off x="340898" y="526897"/>
            <a:ext cx="4840704" cy="1006413"/>
          </a:xfrm>
          <a:prstGeom prst="rect">
            <a:avLst/>
          </a:prstGeom>
          <a:noFill/>
        </p:spPr>
        <p:txBody>
          <a:bodyPr wrap="square" lIns="91425" tIns="45712" rIns="91425" bIns="45712" rtlCol="0">
            <a:spAutoFit/>
          </a:bodyPr>
          <a:lstStyle/>
          <a:p>
            <a:pPr>
              <a:lnSpc>
                <a:spcPct val="80000"/>
              </a:lnSpc>
            </a:pPr>
            <a:r>
              <a:rPr lang="en-US" sz="3600" dirty="0" smtClean="0">
                <a:solidFill>
                  <a:srgbClr val="524F50"/>
                </a:solidFill>
                <a:latin typeface="Minion Pro" panose="02040503050306020203" pitchFamily="18" charset="0"/>
              </a:rPr>
              <a:t>Mission Bernal Transition Schedule</a:t>
            </a:r>
          </a:p>
        </p:txBody>
      </p:sp>
      <p:cxnSp>
        <p:nvCxnSpPr>
          <p:cNvPr id="20" name="Straight Connector 19"/>
          <p:cNvCxnSpPr/>
          <p:nvPr/>
        </p:nvCxnSpPr>
        <p:spPr>
          <a:xfrm>
            <a:off x="444246" y="1482949"/>
            <a:ext cx="3630451"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6" name="Picture 2" descr="http://hddfhm.com/images/moving-van-clipart-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783" y="1659655"/>
            <a:ext cx="3378066" cy="269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16782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2700" y="895350"/>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erformance</a:t>
            </a:r>
            <a:endParaRPr lang="en-US" sz="2800" dirty="0">
              <a:solidFill>
                <a:srgbClr val="008599"/>
              </a:solidFill>
              <a:latin typeface="Arial" pitchFamily="34" charset="0"/>
              <a:cs typeface="Arial" pitchFamily="34" charset="0"/>
            </a:endParaRPr>
          </a:p>
        </p:txBody>
      </p:sp>
      <p:sp>
        <p:nvSpPr>
          <p:cNvPr id="3" name="TextBox 2"/>
          <p:cNvSpPr txBox="1"/>
          <p:nvPr/>
        </p:nvSpPr>
        <p:spPr>
          <a:xfrm>
            <a:off x="37338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4" name="TextBox 3"/>
          <p:cNvSpPr txBox="1"/>
          <p:nvPr/>
        </p:nvSpPr>
        <p:spPr>
          <a:xfrm>
            <a:off x="4267201"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a:t>
            </a:r>
            <a:endParaRPr lang="en-US" sz="2800" dirty="0">
              <a:solidFill>
                <a:srgbClr val="008599"/>
              </a:solidFill>
              <a:latin typeface="Arial" pitchFamily="34" charset="0"/>
              <a:cs typeface="Arial" pitchFamily="34" charset="0"/>
            </a:endParaRPr>
          </a:p>
        </p:txBody>
      </p:sp>
      <p:sp>
        <p:nvSpPr>
          <p:cNvPr id="5" name="TextBox 4"/>
          <p:cNvSpPr txBox="1"/>
          <p:nvPr/>
        </p:nvSpPr>
        <p:spPr>
          <a:xfrm>
            <a:off x="6934200" y="895351"/>
            <a:ext cx="2209800" cy="523220"/>
          </a:xfrm>
          <a:prstGeom prst="rect">
            <a:avLst/>
          </a:prstGeom>
          <a:noFill/>
        </p:spPr>
        <p:txBody>
          <a:bodyPr wrap="square" lIns="91425" tIns="45712" rIns="91425" bIns="45712" rtlCol="0">
            <a:spAutoFit/>
          </a:bodyPr>
          <a:lstStyle/>
          <a:p>
            <a:r>
              <a:rPr lang="en-US" sz="2800" dirty="0" err="1" smtClean="0">
                <a:solidFill>
                  <a:srgbClr val="008599"/>
                </a:solidFill>
                <a:latin typeface="Arial" pitchFamily="34" charset="0"/>
                <a:cs typeface="Arial" pitchFamily="34" charset="0"/>
              </a:rPr>
              <a:t>ommunity</a:t>
            </a:r>
            <a:endParaRPr lang="en-US" sz="2800" dirty="0">
              <a:solidFill>
                <a:srgbClr val="008599"/>
              </a:solidFill>
              <a:latin typeface="Arial" pitchFamily="34" charset="0"/>
              <a:cs typeface="Arial" pitchFamily="34" charset="0"/>
            </a:endParaRPr>
          </a:p>
        </p:txBody>
      </p:sp>
      <p:sp>
        <p:nvSpPr>
          <p:cNvPr id="6" name="TextBox 5"/>
          <p:cNvSpPr txBox="1"/>
          <p:nvPr/>
        </p:nvSpPr>
        <p:spPr>
          <a:xfrm>
            <a:off x="914400" y="895351"/>
            <a:ext cx="22098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are</a:t>
            </a:r>
            <a:endParaRPr lang="en-US" sz="2800" dirty="0">
              <a:solidFill>
                <a:srgbClr val="008599"/>
              </a:solidFill>
              <a:latin typeface="Arial" pitchFamily="34" charset="0"/>
              <a:cs typeface="Arial" pitchFamily="34" charset="0"/>
            </a:endParaRPr>
          </a:p>
        </p:txBody>
      </p:sp>
      <p:sp>
        <p:nvSpPr>
          <p:cNvPr id="7" name="TextBox 6"/>
          <p:cNvSpPr txBox="1"/>
          <p:nvPr/>
        </p:nvSpPr>
        <p:spPr>
          <a:xfrm>
            <a:off x="4572000" y="895351"/>
            <a:ext cx="533400"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C</a:t>
            </a:r>
            <a:endParaRPr lang="en-US" sz="2800" dirty="0">
              <a:solidFill>
                <a:srgbClr val="008599"/>
              </a:solidFill>
              <a:latin typeface="Arial" pitchFamily="34" charset="0"/>
              <a:cs typeface="Arial" pitchFamily="34" charset="0"/>
            </a:endParaRPr>
          </a:p>
        </p:txBody>
      </p:sp>
      <p:sp>
        <p:nvSpPr>
          <p:cNvPr id="8" name="TextBox 7"/>
          <p:cNvSpPr txBox="1"/>
          <p:nvPr/>
        </p:nvSpPr>
        <p:spPr>
          <a:xfrm>
            <a:off x="5575301" y="895350"/>
            <a:ext cx="533401"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e</a:t>
            </a:r>
            <a:endParaRPr lang="en-US" sz="2800" dirty="0">
              <a:solidFill>
                <a:srgbClr val="008599"/>
              </a:solidFill>
              <a:latin typeface="Arial" pitchFamily="34" charset="0"/>
              <a:cs typeface="Arial" pitchFamily="34" charset="0"/>
            </a:endParaRPr>
          </a:p>
        </p:txBody>
      </p:sp>
      <p:sp>
        <p:nvSpPr>
          <p:cNvPr id="9" name="TextBox 8"/>
          <p:cNvSpPr txBox="1"/>
          <p:nvPr/>
        </p:nvSpPr>
        <p:spPr>
          <a:xfrm>
            <a:off x="4038600" y="895350"/>
            <a:ext cx="533400" cy="53340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P</a:t>
            </a:r>
            <a:endParaRPr lang="en-US" sz="2800" dirty="0">
              <a:solidFill>
                <a:srgbClr val="008599"/>
              </a:solidFill>
              <a:latin typeface="Arial" pitchFamily="34" charset="0"/>
              <a:cs typeface="Arial" pitchFamily="34" charset="0"/>
            </a:endParaRPr>
          </a:p>
        </p:txBody>
      </p:sp>
      <p:pic>
        <p:nvPicPr>
          <p:cNvPr id="11" name="Picture 10" descr="ppt-icon-care.png"/>
          <p:cNvPicPr>
            <a:picLocks noChangeAspect="1"/>
          </p:cNvPicPr>
          <p:nvPr/>
        </p:nvPicPr>
        <p:blipFill>
          <a:blip r:embed="rId3" cstate="print"/>
          <a:stretch>
            <a:fillRect/>
          </a:stretch>
        </p:blipFill>
        <p:spPr>
          <a:xfrm>
            <a:off x="2420619" y="1581150"/>
            <a:ext cx="1998981" cy="1464254"/>
          </a:xfrm>
          <a:prstGeom prst="rect">
            <a:avLst/>
          </a:prstGeom>
        </p:spPr>
      </p:pic>
      <p:pic>
        <p:nvPicPr>
          <p:cNvPr id="12" name="Picture 11" descr="ppt-icon-care.png"/>
          <p:cNvPicPr>
            <a:picLocks noChangeAspect="1"/>
          </p:cNvPicPr>
          <p:nvPr/>
        </p:nvPicPr>
        <p:blipFill>
          <a:blip r:embed="rId4" cstate="print"/>
          <a:srcRect l="5600" t="4800" r="2400" b="1200"/>
          <a:stretch>
            <a:fillRect/>
          </a:stretch>
        </p:blipFill>
        <p:spPr>
          <a:xfrm>
            <a:off x="4495800" y="1579931"/>
            <a:ext cx="2155700" cy="1468375"/>
          </a:xfrm>
          <a:prstGeom prst="rect">
            <a:avLst/>
          </a:prstGeom>
        </p:spPr>
      </p:pic>
      <p:pic>
        <p:nvPicPr>
          <p:cNvPr id="13" name="Picture 12" descr="ppt-icon-care.png"/>
          <p:cNvPicPr>
            <a:picLocks noChangeAspect="1"/>
          </p:cNvPicPr>
          <p:nvPr/>
        </p:nvPicPr>
        <p:blipFill>
          <a:blip r:embed="rId5" cstate="print"/>
          <a:stretch>
            <a:fillRect/>
          </a:stretch>
        </p:blipFill>
        <p:spPr>
          <a:xfrm>
            <a:off x="6705600" y="1581150"/>
            <a:ext cx="2133600" cy="1455700"/>
          </a:xfrm>
          <a:prstGeom prst="rect">
            <a:avLst/>
          </a:prstGeom>
        </p:spPr>
      </p:pic>
      <p:sp>
        <p:nvSpPr>
          <p:cNvPr id="14" name="Flowchart: Process 13"/>
          <p:cNvSpPr/>
          <p:nvPr/>
        </p:nvSpPr>
        <p:spPr>
          <a:xfrm>
            <a:off x="0" y="1581150"/>
            <a:ext cx="2209800" cy="205740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US"/>
          </a:p>
        </p:txBody>
      </p:sp>
      <p:pic>
        <p:nvPicPr>
          <p:cNvPr id="15" name="Picture 14" descr="ppt-icon-care.png"/>
          <p:cNvPicPr>
            <a:picLocks noChangeAspect="1"/>
          </p:cNvPicPr>
          <p:nvPr/>
        </p:nvPicPr>
        <p:blipFill>
          <a:blip r:embed="rId6" cstate="print"/>
          <a:stretch>
            <a:fillRect/>
          </a:stretch>
        </p:blipFill>
        <p:spPr>
          <a:xfrm>
            <a:off x="152400" y="1581150"/>
            <a:ext cx="2209800" cy="1455964"/>
          </a:xfrm>
          <a:prstGeom prst="rect">
            <a:avLst/>
          </a:prstGeom>
        </p:spPr>
      </p:pic>
      <p:sp>
        <p:nvSpPr>
          <p:cNvPr id="20" name="Title 19"/>
          <p:cNvSpPr>
            <a:spLocks noGrp="1"/>
          </p:cNvSpPr>
          <p:nvPr>
            <p:ph type="title"/>
          </p:nvPr>
        </p:nvSpPr>
        <p:spPr>
          <a:xfrm>
            <a:off x="491646" y="-35448"/>
            <a:ext cx="8049116" cy="1013943"/>
          </a:xfrm>
        </p:spPr>
        <p:txBody>
          <a:bodyPr/>
          <a:lstStyle/>
          <a:p>
            <a:r>
              <a:rPr lang="en-US" dirty="0" smtClean="0"/>
              <a:t>Our </a:t>
            </a:r>
            <a:r>
              <a:rPr lang="en-US" b="1" dirty="0" smtClean="0"/>
              <a:t>CPMC</a:t>
            </a:r>
            <a:r>
              <a:rPr lang="en-US" dirty="0" smtClean="0"/>
              <a:t>2020 Themes</a:t>
            </a:r>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5.55112E-17 -3.33333E-6 L -0.3375 -3.33333E-6 " pathEditMode="relative" rAng="0" ptsTypes="AA">
                                      <p:cBhvr>
                                        <p:cTn id="6" dur="2000" fill="hold"/>
                                        <p:tgtEl>
                                          <p:spTgt spid="3"/>
                                        </p:tgtEl>
                                        <p:attrNameLst>
                                          <p:attrName>ppt_x</p:attrName>
                                          <p:attrName>ppt_y</p:attrName>
                                        </p:attrNameLst>
                                      </p:cBhvr>
                                      <p:rCtr x="-169" y="0"/>
                                    </p:animMotion>
                                  </p:childTnLst>
                                </p:cTn>
                              </p:par>
                              <p:par>
                                <p:cTn id="7" presetID="35" presetClass="path" presetSubtype="0" accel="50000" decel="50000" fill="hold" grpId="0" nodeType="withEffect">
                                  <p:stCondLst>
                                    <p:cond delay="0"/>
                                  </p:stCondLst>
                                  <p:childTnLst>
                                    <p:animMotion origin="layout" path="M -3.33333E-6 -3.33333E-6 L -0.1875 -3.33333E-6 " pathEditMode="relative" rAng="0" ptsTypes="AA">
                                      <p:cBhvr>
                                        <p:cTn id="8" dur="2000" fill="hold"/>
                                        <p:tgtEl>
                                          <p:spTgt spid="9"/>
                                        </p:tgtEl>
                                        <p:attrNameLst>
                                          <p:attrName>ppt_x</p:attrName>
                                          <p:attrName>ppt_y</p:attrName>
                                        </p:attrNameLst>
                                      </p:cBhvr>
                                      <p:rCtr x="-94" y="0"/>
                                    </p:animMotion>
                                  </p:childTnLst>
                                </p:cTn>
                              </p:par>
                              <p:par>
                                <p:cTn id="9" presetID="35" presetClass="path" presetSubtype="0" accel="50000" decel="50000" fill="hold" grpId="0" nodeType="withEffect">
                                  <p:stCondLst>
                                    <p:cond delay="0"/>
                                  </p:stCondLst>
                                  <p:childTnLst>
                                    <p:animMotion origin="layout" path="M -3.33333E-6 1.11111E-6 L 0.1125 1.11111E-6 " pathEditMode="relative" rAng="0" ptsTypes="AA">
                                      <p:cBhvr>
                                        <p:cTn id="10" dur="2000" fill="hold"/>
                                        <p:tgtEl>
                                          <p:spTgt spid="4"/>
                                        </p:tgtEl>
                                        <p:attrNameLst>
                                          <p:attrName>ppt_x</p:attrName>
                                          <p:attrName>ppt_y</p:attrName>
                                        </p:attrNameLst>
                                      </p:cBhvr>
                                      <p:rCtr x="56" y="0"/>
                                    </p:animMotion>
                                  </p:childTnLst>
                                </p:cTn>
                              </p:par>
                              <p:par>
                                <p:cTn id="11" presetID="35" presetClass="path" presetSubtype="0" accel="50000" decel="50000" fill="hold" grpId="0" nodeType="withEffect">
                                  <p:stCondLst>
                                    <p:cond delay="0"/>
                                  </p:stCondLst>
                                  <p:childTnLst>
                                    <p:animMotion origin="layout" path="M 3.33333E-6 1.11111E-6 L 0.22916 1.11111E-6 " pathEditMode="relative" rAng="0" ptsTypes="AA">
                                      <p:cBhvr>
                                        <p:cTn id="12" dur="2000" fill="hold"/>
                                        <p:tgtEl>
                                          <p:spTgt spid="7"/>
                                        </p:tgtEl>
                                        <p:attrNameLst>
                                          <p:attrName>ppt_x</p:attrName>
                                          <p:attrName>ppt_y</p:attrName>
                                        </p:attrNameLst>
                                      </p:cBhvr>
                                      <p:rCtr x="115" y="0"/>
                                    </p:animMotion>
                                  </p:childTnLst>
                                </p:cTn>
                              </p:par>
                              <p:par>
                                <p:cTn id="13" presetID="10" presetClass="entr" presetSubtype="0" fill="hold" grpId="0" nodeType="withEffect">
                                  <p:stCondLst>
                                    <p:cond delay="1500"/>
                                  </p:stCondLst>
                                  <p:iterate type="lt">
                                    <p:tmPct val="11111"/>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grpId="0" nodeType="withEffect">
                                  <p:stCondLst>
                                    <p:cond delay="2000"/>
                                  </p:stCondLst>
                                  <p:iterate type="lt">
                                    <p:tmPct val="11111"/>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grpId="0" nodeType="withEffect">
                                  <p:stCondLst>
                                    <p:cond delay="2600"/>
                                  </p:stCondLst>
                                  <p:iterate type="lt">
                                    <p:tmPct val="11111"/>
                                  </p:iterate>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3200"/>
                                  </p:stCondLst>
                                  <p:iterate type="lt">
                                    <p:tmPct val="0"/>
                                  </p:iterate>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par>
                                <p:cTn id="25" presetID="10" presetClass="entr" presetSubtype="0"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300"/>
                                        <p:tgtEl>
                                          <p:spTgt spid="15"/>
                                        </p:tgtEl>
                                      </p:cBhvr>
                                    </p:animEffect>
                                  </p:childTnLst>
                                </p:cTn>
                              </p:par>
                              <p:par>
                                <p:cTn id="28" presetID="10" presetClass="entr" presetSubtype="0" fill="hold" nodeType="withEffect">
                                  <p:stCondLst>
                                    <p:cond delay="23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300"/>
                                        <p:tgtEl>
                                          <p:spTgt spid="11"/>
                                        </p:tgtEl>
                                      </p:cBhvr>
                                    </p:animEffect>
                                  </p:childTnLst>
                                </p:cTn>
                              </p:par>
                              <p:par>
                                <p:cTn id="31" presetID="10" presetClass="entr" presetSubtype="0" fill="hold" nodeType="withEffect">
                                  <p:stCondLst>
                                    <p:cond delay="29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200"/>
                                        <p:tgtEl>
                                          <p:spTgt spid="12"/>
                                        </p:tgtEl>
                                      </p:cBhvr>
                                    </p:animEffect>
                                  </p:childTnLst>
                                </p:cTn>
                              </p:par>
                              <p:par>
                                <p:cTn id="34" presetID="10" presetClass="entr" presetSubtype="0" fill="hold" nodeType="withEffect">
                                  <p:stCondLst>
                                    <p:cond delay="36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5-Point Star 16"/>
          <p:cNvSpPr/>
          <p:nvPr/>
        </p:nvSpPr>
        <p:spPr>
          <a:xfrm rot="20917018">
            <a:off x="-377130" y="1541259"/>
            <a:ext cx="3217370" cy="3217370"/>
          </a:xfrm>
          <a:prstGeom prst="star5">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Process 1"/>
          <p:cNvSpPr/>
          <p:nvPr/>
        </p:nvSpPr>
        <p:spPr>
          <a:xfrm>
            <a:off x="381000" y="222637"/>
            <a:ext cx="7010400" cy="4787513"/>
          </a:xfrm>
          <a:prstGeom prst="flowChartProcess">
            <a:avLst/>
          </a:prstGeom>
          <a:gradFill>
            <a:gsLst>
              <a:gs pos="0">
                <a:srgbClr val="88A9D2">
                  <a:alpha val="79000"/>
                </a:srgbClr>
              </a:gs>
              <a:gs pos="46000">
                <a:srgbClr val="5887C0">
                  <a:alpha val="87000"/>
                </a:srgbClr>
              </a:gs>
              <a:gs pos="100000">
                <a:srgbClr val="233C5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303238"/>
            <a:ext cx="5638800" cy="563231"/>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Delia Volante, RN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4" name="5-Point Star 13"/>
          <p:cNvSpPr/>
          <p:nvPr/>
        </p:nvSpPr>
        <p:spPr>
          <a:xfrm rot="818782">
            <a:off x="7041993" y="-131446"/>
            <a:ext cx="2575667" cy="2575667"/>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3400" y="1040548"/>
            <a:ext cx="3200400" cy="707886"/>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Charge Nurse</a:t>
            </a:r>
          </a:p>
          <a:p>
            <a:r>
              <a:rPr lang="en-US" dirty="0" smtClean="0">
                <a:solidFill>
                  <a:schemeClr val="bg1"/>
                </a:solidFill>
                <a:latin typeface="Arial" pitchFamily="34" charset="0"/>
                <a:cs typeface="Arial" pitchFamily="34" charset="0"/>
              </a:rPr>
              <a:t>St. Luke’s OR</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712" y="750969"/>
            <a:ext cx="3972477" cy="4206854"/>
          </a:xfrm>
          <a:prstGeom prst="rect">
            <a:avLst/>
          </a:prstGeom>
        </p:spPr>
      </p:pic>
      <p:sp>
        <p:nvSpPr>
          <p:cNvPr id="15" name="5-Point Star 14"/>
          <p:cNvSpPr/>
          <p:nvPr/>
        </p:nvSpPr>
        <p:spPr>
          <a:xfrm rot="20695130">
            <a:off x="2292842" y="2486158"/>
            <a:ext cx="1603690" cy="1603690"/>
          </a:xfrm>
          <a:prstGeom prst="star5">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hidden="1"/>
          <p:cNvSpPr txBox="1"/>
          <p:nvPr/>
        </p:nvSpPr>
        <p:spPr>
          <a:xfrm>
            <a:off x="1444749" y="958975"/>
            <a:ext cx="5638800" cy="14219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we want to take this time to recognize one of our own…</a:t>
            </a:r>
            <a:endParaRPr lang="en-US" sz="3600" b="1" dirty="0" smtClean="0">
              <a:solidFill>
                <a:srgbClr val="FFFF00"/>
              </a:solidFill>
              <a:effectLst>
                <a:outerShdw blurRad="38100" dist="38100" dir="2700000" algn="tl">
                  <a:srgbClr val="000000">
                    <a:alpha val="43137"/>
                  </a:srgbClr>
                </a:outerShdw>
              </a:effectLst>
              <a:latin typeface="+mj-lt"/>
            </a:endParaRPr>
          </a:p>
        </p:txBody>
      </p:sp>
      <p:sp>
        <p:nvSpPr>
          <p:cNvPr id="10" name="And Now..."/>
          <p:cNvSpPr txBox="1"/>
          <p:nvPr/>
        </p:nvSpPr>
        <p:spPr>
          <a:xfrm>
            <a:off x="1444749" y="669677"/>
            <a:ext cx="5638800" cy="1449628"/>
          </a:xfrm>
          <a:prstGeom prst="rect">
            <a:avLst/>
          </a:prstGeom>
          <a:noFill/>
        </p:spPr>
        <p:txBody>
          <a:bodyPr wrap="square" rtlCol="0">
            <a:spAutoFit/>
          </a:bodyPr>
          <a:lstStyle/>
          <a:p>
            <a:pPr>
              <a:lnSpc>
                <a:spcPct val="80000"/>
              </a:lnSpc>
            </a:pPr>
            <a:r>
              <a:rPr lang="en-US" sz="3600" b="1" dirty="0" smtClean="0">
                <a:solidFill>
                  <a:schemeClr val="bg1"/>
                </a:solidFill>
                <a:effectLst>
                  <a:outerShdw blurRad="38100" dist="38100" dir="2700000" algn="tl">
                    <a:srgbClr val="000000">
                      <a:alpha val="43137"/>
                    </a:srgbClr>
                  </a:outerShdw>
                </a:effectLst>
                <a:latin typeface="+mj-lt"/>
              </a:rPr>
              <a:t>And now let’s take a moment to recognize one of our star employees…</a:t>
            </a:r>
            <a:endParaRPr lang="en-US" sz="3600" b="1" dirty="0" smtClean="0">
              <a:solidFill>
                <a:srgbClr val="FFFF00"/>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491350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6" presetClass="emph" presetSubtype="0" decel="100000" fill="hold" grpId="0" nodeType="withEffect">
                                  <p:stCondLst>
                                    <p:cond delay="0"/>
                                  </p:stCondLst>
                                  <p:childTnLst>
                                    <p:animScale>
                                      <p:cBhvr>
                                        <p:cTn id="10" dur="2200" fill="hold"/>
                                        <p:tgtEl>
                                          <p:spTgt spid="17"/>
                                        </p:tgtEl>
                                      </p:cBhvr>
                                      <p:by x="120000" y="120000"/>
                                    </p:animScale>
                                  </p:childTnLst>
                                </p:cTn>
                              </p:par>
                              <p:par>
                                <p:cTn id="11" presetID="6" presetClass="emph" presetSubtype="0" decel="100000" fill="hold" grpId="0" nodeType="withEffect">
                                  <p:stCondLst>
                                    <p:cond delay="0"/>
                                  </p:stCondLst>
                                  <p:childTnLst>
                                    <p:animScale>
                                      <p:cBhvr>
                                        <p:cTn id="12" dur="2900" fill="hold"/>
                                        <p:tgtEl>
                                          <p:spTgt spid="15"/>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2" presetClass="exit" presetSubtype="8" accel="64000" decel="36000" fill="hold" grpId="0" nodeType="clickEffect">
                                  <p:stCondLst>
                                    <p:cond delay="0"/>
                                  </p:stCondLst>
                                  <p:childTnLst>
                                    <p:anim calcmode="lin" valueType="num">
                                      <p:cBhvr additive="base">
                                        <p:cTn id="16" dur="1500"/>
                                        <p:tgtEl>
                                          <p:spTgt spid="18">
                                            <p:txEl>
                                              <p:pRg st="0" end="0"/>
                                            </p:txEl>
                                          </p:spTgt>
                                        </p:tgtEl>
                                        <p:attrNameLst>
                                          <p:attrName>ppt_x</p:attrName>
                                        </p:attrNameLst>
                                      </p:cBhvr>
                                      <p:tavLst>
                                        <p:tav tm="0">
                                          <p:val>
                                            <p:strVal val="ppt_x"/>
                                          </p:val>
                                        </p:tav>
                                        <p:tav tm="100000">
                                          <p:val>
                                            <p:strVal val="0-ppt_w/2"/>
                                          </p:val>
                                        </p:tav>
                                      </p:tavLst>
                                    </p:anim>
                                    <p:anim calcmode="lin" valueType="num">
                                      <p:cBhvr additive="base">
                                        <p:cTn id="17" dur="1500"/>
                                        <p:tgtEl>
                                          <p:spTgt spid="18">
                                            <p:txEl>
                                              <p:pRg st="0" end="0"/>
                                            </p:txEl>
                                          </p:spTgt>
                                        </p:tgtEl>
                                        <p:attrNameLst>
                                          <p:attrName>ppt_y</p:attrName>
                                        </p:attrNameLst>
                                      </p:cBhvr>
                                      <p:tavLst>
                                        <p:tav tm="0">
                                          <p:val>
                                            <p:strVal val="ppt_y"/>
                                          </p:val>
                                        </p:tav>
                                        <p:tav tm="100000">
                                          <p:val>
                                            <p:strVal val="ppt_y"/>
                                          </p:val>
                                        </p:tav>
                                      </p:tavLst>
                                    </p:anim>
                                    <p:set>
                                      <p:cBhvr>
                                        <p:cTn id="18" dur="1" fill="hold">
                                          <p:stCondLst>
                                            <p:cond delay="1499"/>
                                          </p:stCondLst>
                                        </p:cTn>
                                        <p:tgtEl>
                                          <p:spTgt spid="18">
                                            <p:txEl>
                                              <p:pRg st="0" end="0"/>
                                            </p:txEl>
                                          </p:spTgt>
                                        </p:tgtEl>
                                        <p:attrNameLst>
                                          <p:attrName>style.visibility</p:attrName>
                                        </p:attrNameLst>
                                      </p:cBhvr>
                                      <p:to>
                                        <p:strVal val="hidden"/>
                                      </p:to>
                                    </p:set>
                                  </p:childTnLst>
                                </p:cTn>
                              </p:par>
                              <p:par>
                                <p:cTn id="19" presetID="22" presetClass="entr" presetSubtype="2" fill="hold" grpId="0" nodeType="withEffect">
                                  <p:stCondLst>
                                    <p:cond delay="300"/>
                                  </p:stCondLst>
                                  <p:childTnLst>
                                    <p:set>
                                      <p:cBhvr>
                                        <p:cTn id="20" dur="1" fill="hold">
                                          <p:stCondLst>
                                            <p:cond delay="0"/>
                                          </p:stCondLst>
                                        </p:cTn>
                                        <p:tgtEl>
                                          <p:spTgt spid="2"/>
                                        </p:tgtEl>
                                        <p:attrNameLst>
                                          <p:attrName>style.visibility</p:attrName>
                                        </p:attrNameLst>
                                      </p:cBhvr>
                                      <p:to>
                                        <p:strVal val="visible"/>
                                      </p:to>
                                    </p:set>
                                    <p:animEffect transition="in" filter="wipe(right)">
                                      <p:cBhvr>
                                        <p:cTn id="21" dur="1000"/>
                                        <p:tgtEl>
                                          <p:spTgt spid="2"/>
                                        </p:tgtEl>
                                      </p:cBhvr>
                                    </p:animEffect>
                                  </p:childTnLst>
                                </p:cTn>
                              </p:par>
                              <p:par>
                                <p:cTn id="22" presetID="2" presetClass="entr" presetSubtype="2" decel="100000" fill="hold" grpId="0" nodeType="withEffect">
                                  <p:stCondLst>
                                    <p:cond delay="7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000" fill="hold"/>
                                        <p:tgtEl>
                                          <p:spTgt spid="16"/>
                                        </p:tgtEl>
                                        <p:attrNameLst>
                                          <p:attrName>ppt_x</p:attrName>
                                        </p:attrNameLst>
                                      </p:cBhvr>
                                      <p:tavLst>
                                        <p:tav tm="0">
                                          <p:val>
                                            <p:strVal val="1+#ppt_w/2"/>
                                          </p:val>
                                        </p:tav>
                                        <p:tav tm="100000">
                                          <p:val>
                                            <p:strVal val="#ppt_x"/>
                                          </p:val>
                                        </p:tav>
                                      </p:tavLst>
                                    </p:anim>
                                    <p:anim calcmode="lin" valueType="num">
                                      <p:cBhvr additive="base">
                                        <p:cTn id="25" dur="1000" fill="hold"/>
                                        <p:tgtEl>
                                          <p:spTgt spid="16"/>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110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1200" fill="hold"/>
                                        <p:tgtEl>
                                          <p:spTgt spid="13"/>
                                        </p:tgtEl>
                                        <p:attrNameLst>
                                          <p:attrName>ppt_x</p:attrName>
                                        </p:attrNameLst>
                                      </p:cBhvr>
                                      <p:tavLst>
                                        <p:tav tm="0">
                                          <p:val>
                                            <p:strVal val="1+#ppt_w/2"/>
                                          </p:val>
                                        </p:tav>
                                        <p:tav tm="100000">
                                          <p:val>
                                            <p:strVal val="#ppt_x"/>
                                          </p:val>
                                        </p:tav>
                                      </p:tavLst>
                                    </p:anim>
                                    <p:anim calcmode="lin" valueType="num">
                                      <p:cBhvr additive="base">
                                        <p:cTn id="29" dur="120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2" decel="90000" fill="hold" nodeType="withEffect">
                                  <p:stCondLst>
                                    <p:cond delay="12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700" fill="hold"/>
                                        <p:tgtEl>
                                          <p:spTgt spid="20"/>
                                        </p:tgtEl>
                                        <p:attrNameLst>
                                          <p:attrName>ppt_x</p:attrName>
                                        </p:attrNameLst>
                                      </p:cBhvr>
                                      <p:tavLst>
                                        <p:tav tm="0">
                                          <p:val>
                                            <p:strVal val="1+#ppt_w/2"/>
                                          </p:val>
                                        </p:tav>
                                        <p:tav tm="100000">
                                          <p:val>
                                            <p:strVal val="#ppt_x"/>
                                          </p:val>
                                        </p:tav>
                                      </p:tavLst>
                                    </p:anim>
                                    <p:anim calcmode="lin" valueType="num">
                                      <p:cBhvr additive="base">
                                        <p:cTn id="33"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13" grpId="0"/>
      <p:bldP spid="16" grpId="0"/>
      <p:bldP spid="15" grpId="0" animBg="1"/>
      <p:bldP spid="18" grpId="0" build="allAtOnce"/>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19049"/>
            <a:ext cx="23622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Performance</a:t>
            </a:r>
            <a:endParaRPr lang="en-US" sz="2800" dirty="0">
              <a:solidFill>
                <a:schemeClr val="accent1">
                  <a:lumMod val="20000"/>
                  <a:lumOff val="80000"/>
                </a:schemeClr>
              </a:solidFill>
              <a:latin typeface="Arial" pitchFamily="34" charset="0"/>
              <a:cs typeface="Arial" pitchFamily="34" charset="0"/>
            </a:endParaRPr>
          </a:p>
        </p:txBody>
      </p:sp>
      <p:sp>
        <p:nvSpPr>
          <p:cNvPr id="5" name="TextBox 4"/>
          <p:cNvSpPr txBox="1"/>
          <p:nvPr/>
        </p:nvSpPr>
        <p:spPr>
          <a:xfrm>
            <a:off x="5334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Care</a:t>
            </a:r>
            <a:endParaRPr lang="en-US" sz="2800" dirty="0">
              <a:solidFill>
                <a:schemeClr val="accent1">
                  <a:lumMod val="20000"/>
                  <a:lumOff val="80000"/>
                </a:schemeClr>
              </a:solidFill>
              <a:latin typeface="Arial" pitchFamily="34" charset="0"/>
              <a:cs typeface="Arial"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70951">
            <a:off x="5848436" y="2867651"/>
            <a:ext cx="3289946" cy="21964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52917">
            <a:off x="5420152" y="656951"/>
            <a:ext cx="3211637" cy="2176243"/>
          </a:xfrm>
          <a:prstGeom prst="rect">
            <a:avLst/>
          </a:prstGeom>
        </p:spPr>
      </p:pic>
      <p:sp>
        <p:nvSpPr>
          <p:cNvPr id="9" name="TextBox 8"/>
          <p:cNvSpPr txBox="1"/>
          <p:nvPr/>
        </p:nvSpPr>
        <p:spPr>
          <a:xfrm>
            <a:off x="6934200" y="-19049"/>
            <a:ext cx="2209800" cy="523220"/>
          </a:xfrm>
          <a:prstGeom prst="rect">
            <a:avLst/>
          </a:prstGeom>
          <a:noFill/>
        </p:spPr>
        <p:txBody>
          <a:bodyPr wrap="square" lIns="91425" tIns="45712" rIns="91425" bIns="45712" rtlCol="0">
            <a:spAutoFit/>
          </a:bodyPr>
          <a:lstStyle/>
          <a:p>
            <a:r>
              <a:rPr lang="en-US" sz="2800" dirty="0" smtClean="0">
                <a:solidFill>
                  <a:schemeClr val="accent1">
                    <a:lumMod val="20000"/>
                    <a:lumOff val="80000"/>
                  </a:schemeClr>
                </a:solidFill>
                <a:latin typeface="Arial" pitchFamily="34" charset="0"/>
                <a:cs typeface="Arial" pitchFamily="34" charset="0"/>
              </a:rPr>
              <a:t>Community</a:t>
            </a:r>
            <a:endParaRPr lang="en-US" sz="2800" dirty="0">
              <a:solidFill>
                <a:schemeClr val="accent1">
                  <a:lumMod val="20000"/>
                  <a:lumOff val="80000"/>
                </a:schemeClr>
              </a:solidFill>
              <a:latin typeface="Arial" pitchFamily="34" charset="0"/>
              <a:cs typeface="Arial"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12021">
            <a:off x="2332836" y="2584178"/>
            <a:ext cx="3137333" cy="2340857"/>
          </a:xfrm>
          <a:prstGeom prst="rect">
            <a:avLst/>
          </a:prstGeom>
          <a:effectLst>
            <a:outerShdw blurRad="152400" dist="152400" dir="5400000" algn="ctr" rotWithShape="0">
              <a:srgbClr val="000000">
                <a:alpha val="44000"/>
              </a:srgbClr>
            </a:outerShdw>
          </a:effectLst>
        </p:spPr>
      </p:pic>
      <p:sp>
        <p:nvSpPr>
          <p:cNvPr id="12" name="Title 11"/>
          <p:cNvSpPr>
            <a:spLocks noGrp="1"/>
          </p:cNvSpPr>
          <p:nvPr>
            <p:ph type="title"/>
          </p:nvPr>
        </p:nvSpPr>
        <p:spPr>
          <a:xfrm>
            <a:off x="273255" y="742950"/>
            <a:ext cx="4939890" cy="1380922"/>
          </a:xfrm>
        </p:spPr>
        <p:txBody>
          <a:bodyPr/>
          <a:lstStyle/>
          <a:p>
            <a:r>
              <a:rPr lang="en-US" dirty="0" smtClean="0"/>
              <a:t>Our investment in the community</a:t>
            </a:r>
            <a:endParaRPr lang="en-US" dirty="0"/>
          </a:p>
        </p:txBody>
      </p:sp>
      <p:sp>
        <p:nvSpPr>
          <p:cNvPr id="14" name="TextBox 13"/>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rPr>
              <a:t>Performance</a:t>
            </a:r>
            <a:endParaRPr lang="en-US" sz="2800" dirty="0">
              <a:solidFill>
                <a:srgbClr val="008599"/>
              </a:solidFill>
              <a:latin typeface="Arial" pitchFamily="34" charset="0"/>
              <a:cs typeface="Arial" pitchFamily="34" charset="0"/>
            </a:endParaRPr>
          </a:p>
        </p:txBody>
      </p:sp>
      <p:sp>
        <p:nvSpPr>
          <p:cNvPr id="15" name="TextBox 14"/>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16" name="TextBox 15"/>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7" name="TextBox 16"/>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008599"/>
                </a:solidFill>
                <a:latin typeface="Arial" pitchFamily="34" charset="0"/>
                <a:cs typeface="Arial" pitchFamily="34" charset="0"/>
              </a:rPr>
              <a:t>Me</a:t>
            </a:r>
            <a:endParaRPr lang="en-US" sz="2800" dirty="0">
              <a:solidFill>
                <a:srgbClr val="008599"/>
              </a:solidFill>
              <a:latin typeface="Aria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3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400"/>
                                        <p:tgtEl>
                                          <p:spTgt spid="11"/>
                                        </p:tgtEl>
                                      </p:cBhvr>
                                    </p:animEffect>
                                  </p:childTnLst>
                                </p:cTn>
                              </p:par>
                              <p:par>
                                <p:cTn id="14" presetID="19" presetClass="emph" presetSubtype="0" fill="hold" nodeType="withEffect">
                                  <p:stCondLst>
                                    <p:cond delay="0"/>
                                  </p:stCondLst>
                                  <p:childTnLst>
                                    <p:animClr clrSpc="rgb" dir="cw">
                                      <p:cBhvr override="childStyle">
                                        <p:cTn id="15" dur="500" fill="hold"/>
                                        <p:tgtEl>
                                          <p:spTgt spid="17">
                                            <p:txEl>
                                              <p:pRg st="0" end="0"/>
                                            </p:txEl>
                                          </p:spTgt>
                                        </p:tgtEl>
                                        <p:attrNameLst>
                                          <p:attrName>style.color</p:attrName>
                                        </p:attrNameLst>
                                      </p:cBhvr>
                                      <p:to>
                                        <a:srgbClr val="93CFD9"/>
                                      </p:to>
                                    </p:animClr>
                                    <p:animClr clrSpc="rgb" dir="cw">
                                      <p:cBhvr>
                                        <p:cTn id="16" dur="500" fill="hold"/>
                                        <p:tgtEl>
                                          <p:spTgt spid="17">
                                            <p:txEl>
                                              <p:pRg st="0" end="0"/>
                                            </p:txEl>
                                          </p:spTgt>
                                        </p:tgtEl>
                                        <p:attrNameLst>
                                          <p:attrName>fillcolor</p:attrName>
                                        </p:attrNameLst>
                                      </p:cBhvr>
                                      <p:to>
                                        <a:srgbClr val="93CFD9"/>
                                      </p:to>
                                    </p:animClr>
                                    <p:set>
                                      <p:cBhvr>
                                        <p:cTn id="17" dur="500" fill="hold"/>
                                        <p:tgtEl>
                                          <p:spTgt spid="17">
                                            <p:txEl>
                                              <p:pRg st="0" end="0"/>
                                            </p:txEl>
                                          </p:spTgt>
                                        </p:tgtEl>
                                        <p:attrNameLst>
                                          <p:attrName>fill.type</p:attrName>
                                        </p:attrNameLst>
                                      </p:cBhvr>
                                      <p:to>
                                        <p:strVal val="solid"/>
                                      </p:to>
                                    </p:set>
                                    <p:set>
                                      <p:cBhvr>
                                        <p:cTn id="18" dur="500" fill="hold"/>
                                        <p:tgtEl>
                                          <p:spTgt spid="17">
                                            <p:txEl>
                                              <p:pRg st="0" end="0"/>
                                            </p:txEl>
                                          </p:spTgt>
                                        </p:tgtEl>
                                        <p:attrNameLst>
                                          <p:attrName>fill.on</p:attrName>
                                        </p:attrNameLst>
                                      </p:cBhvr>
                                      <p:to>
                                        <p:strVal val="true"/>
                                      </p:to>
                                    </p:set>
                                  </p:childTnLst>
                                </p:cTn>
                              </p:par>
                              <p:par>
                                <p:cTn id="19" presetID="19" presetClass="emph" presetSubtype="0" fill="hold" nodeType="withEffect">
                                  <p:stCondLst>
                                    <p:cond delay="0"/>
                                  </p:stCondLst>
                                  <p:childTnLst>
                                    <p:animClr clrSpc="rgb" dir="cw">
                                      <p:cBhvr override="childStyle">
                                        <p:cTn id="20" dur="500" fill="hold"/>
                                        <p:tgtEl>
                                          <p:spTgt spid="15">
                                            <p:txEl>
                                              <p:pRg st="0" end="0"/>
                                            </p:txEl>
                                          </p:spTgt>
                                        </p:tgtEl>
                                        <p:attrNameLst>
                                          <p:attrName>style.color</p:attrName>
                                        </p:attrNameLst>
                                      </p:cBhvr>
                                      <p:to>
                                        <a:srgbClr val="008599"/>
                                      </p:to>
                                    </p:animClr>
                                    <p:animClr clrSpc="rgb" dir="cw">
                                      <p:cBhvr>
                                        <p:cTn id="21" dur="500" fill="hold"/>
                                        <p:tgtEl>
                                          <p:spTgt spid="15">
                                            <p:txEl>
                                              <p:pRg st="0" end="0"/>
                                            </p:txEl>
                                          </p:spTgt>
                                        </p:tgtEl>
                                        <p:attrNameLst>
                                          <p:attrName>fillcolor</p:attrName>
                                        </p:attrNameLst>
                                      </p:cBhvr>
                                      <p:to>
                                        <a:srgbClr val="008599"/>
                                      </p:to>
                                    </p:animClr>
                                    <p:set>
                                      <p:cBhvr>
                                        <p:cTn id="22" dur="500" fill="hold"/>
                                        <p:tgtEl>
                                          <p:spTgt spid="15">
                                            <p:txEl>
                                              <p:pRg st="0" end="0"/>
                                            </p:txEl>
                                          </p:spTgt>
                                        </p:tgtEl>
                                        <p:attrNameLst>
                                          <p:attrName>fill.type</p:attrName>
                                        </p:attrNameLst>
                                      </p:cBhvr>
                                      <p:to>
                                        <p:strVal val="solid"/>
                                      </p:to>
                                    </p:set>
                                    <p:set>
                                      <p:cBhvr>
                                        <p:cTn id="23" dur="500" fill="hold"/>
                                        <p:tgtEl>
                                          <p:spTgt spid="1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522518" y="755585"/>
            <a:ext cx="5216237"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rotWithShape="1">
          <a:blip r:embed="rId3"/>
          <a:srcRect l="50170" r="10180"/>
          <a:stretch/>
        </p:blipFill>
        <p:spPr>
          <a:xfrm>
            <a:off x="0" y="0"/>
            <a:ext cx="3264486" cy="5145766"/>
          </a:xfrm>
          <a:prstGeom prst="rect">
            <a:avLst/>
          </a:prstGeom>
          <a:effectLst/>
        </p:spPr>
      </p:pic>
      <p:sp>
        <p:nvSpPr>
          <p:cNvPr id="4" name="Title 3"/>
          <p:cNvSpPr>
            <a:spLocks noGrp="1"/>
          </p:cNvSpPr>
          <p:nvPr>
            <p:ph type="title"/>
          </p:nvPr>
        </p:nvSpPr>
        <p:spPr>
          <a:xfrm>
            <a:off x="3266815" y="-521585"/>
            <a:ext cx="5550339" cy="1380922"/>
          </a:xfrm>
        </p:spPr>
        <p:txBody>
          <a:bodyPr/>
          <a:lstStyle/>
          <a:p>
            <a:r>
              <a:rPr lang="en-US" sz="3600" dirty="0" smtClean="0"/>
              <a:t>Coming Home Hospice</a:t>
            </a:r>
            <a:endParaRPr lang="en-US" sz="3600" dirty="0"/>
          </a:p>
        </p:txBody>
      </p:sp>
      <p:sp>
        <p:nvSpPr>
          <p:cNvPr id="5" name="Text Placeholder 4"/>
          <p:cNvSpPr>
            <a:spLocks noGrp="1"/>
          </p:cNvSpPr>
          <p:nvPr>
            <p:ph type="body" sz="quarter" idx="10"/>
          </p:nvPr>
        </p:nvSpPr>
        <p:spPr>
          <a:xfrm>
            <a:off x="3522518" y="947260"/>
            <a:ext cx="5585589" cy="3798026"/>
          </a:xfrm>
        </p:spPr>
        <p:txBody>
          <a:bodyPr/>
          <a:lstStyle/>
          <a:p>
            <a:pPr lvl="0">
              <a:lnSpc>
                <a:spcPct val="90000"/>
              </a:lnSpc>
              <a:spcBef>
                <a:spcPts val="1200"/>
              </a:spcBef>
            </a:pPr>
            <a:r>
              <a:rPr lang="en-US" sz="2000" dirty="0" smtClean="0"/>
              <a:t>A </a:t>
            </a:r>
            <a:r>
              <a:rPr lang="en-US" sz="2000" dirty="0"/>
              <a:t>15-bed residential hospice located in </a:t>
            </a:r>
            <a:r>
              <a:rPr lang="en-US" sz="2000" dirty="0" smtClean="0"/>
              <a:t>the Castro district</a:t>
            </a:r>
          </a:p>
          <a:p>
            <a:pPr lvl="0">
              <a:lnSpc>
                <a:spcPct val="90000"/>
              </a:lnSpc>
              <a:spcBef>
                <a:spcPts val="1200"/>
              </a:spcBef>
            </a:pPr>
            <a:r>
              <a:rPr lang="en-US" sz="2000" dirty="0" smtClean="0"/>
              <a:t>Began as an AIDS hospice</a:t>
            </a:r>
            <a:endParaRPr lang="en-US" sz="2000" dirty="0"/>
          </a:p>
          <a:p>
            <a:pPr lvl="0">
              <a:lnSpc>
                <a:spcPct val="90000"/>
              </a:lnSpc>
              <a:spcBef>
                <a:spcPts val="1200"/>
              </a:spcBef>
            </a:pPr>
            <a:r>
              <a:rPr lang="en-US" sz="2000" dirty="0" smtClean="0"/>
              <a:t>Has </a:t>
            </a:r>
            <a:r>
              <a:rPr lang="en-US" sz="2000" dirty="0"/>
              <a:t>provided end-of-life care to about </a:t>
            </a:r>
            <a:r>
              <a:rPr lang="en-US" sz="2000" dirty="0" smtClean="0"/>
              <a:t>3,500 people since </a:t>
            </a:r>
            <a:r>
              <a:rPr lang="en-US" sz="2000" dirty="0"/>
              <a:t>1987</a:t>
            </a:r>
          </a:p>
          <a:p>
            <a:pPr lvl="0">
              <a:lnSpc>
                <a:spcPct val="90000"/>
              </a:lnSpc>
              <a:spcBef>
                <a:spcPts val="1200"/>
              </a:spcBef>
            </a:pPr>
            <a:r>
              <a:rPr lang="en-US" sz="2000" dirty="0" smtClean="0"/>
              <a:t>A </a:t>
            </a:r>
            <a:r>
              <a:rPr lang="en-US" sz="2000" dirty="0"/>
              <a:t>part of CPMC since </a:t>
            </a:r>
            <a:r>
              <a:rPr lang="en-US" sz="2000" dirty="0" smtClean="0"/>
              <a:t>its beginning</a:t>
            </a:r>
            <a:endParaRPr lang="en-US" sz="2000" dirty="0"/>
          </a:p>
          <a:p>
            <a:pPr lvl="0">
              <a:lnSpc>
                <a:spcPct val="90000"/>
              </a:lnSpc>
              <a:spcBef>
                <a:spcPts val="1200"/>
              </a:spcBef>
            </a:pPr>
            <a:r>
              <a:rPr lang="en-US" sz="2000" dirty="0" smtClean="0"/>
              <a:t>CPMC </a:t>
            </a:r>
            <a:r>
              <a:rPr lang="en-US" sz="2000" dirty="0"/>
              <a:t>Foundation partners with Coming Home Hospice to raise funds so all patients can access services, regardless of ability to pay</a:t>
            </a:r>
          </a:p>
          <a:p>
            <a:pPr>
              <a:lnSpc>
                <a:spcPct val="90000"/>
              </a:lnSpc>
              <a:spcBef>
                <a:spcPts val="1200"/>
              </a:spcBef>
            </a:pPr>
            <a:endParaRPr lang="en-US" sz="2000" dirty="0"/>
          </a:p>
        </p:txBody>
      </p:sp>
    </p:spTree>
    <p:extLst>
      <p:ext uri="{BB962C8B-B14F-4D97-AF65-F5344CB8AC3E}">
        <p14:creationId xmlns:p14="http://schemas.microsoft.com/office/powerpoint/2010/main" val="41426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Questions?</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659802449"/>
      </p:ext>
    </p:extLst>
  </p:cSld>
  <p:clrMapOvr>
    <a:masterClrMapping/>
  </p:clrMapOvr>
  <p:transition>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6008838" cy="2139950"/>
          </a:xfrm>
        </p:spPr>
        <p:txBody>
          <a:bodyPr>
            <a:normAutofit/>
          </a:bodyPr>
          <a:lstStyle/>
          <a:p>
            <a:pPr>
              <a:lnSpc>
                <a:spcPct val="80000"/>
              </a:lnSpc>
            </a:pPr>
            <a:r>
              <a:rPr lang="en-US" dirty="0" smtClean="0"/>
              <a:t>Drawings! </a:t>
            </a:r>
            <a:br>
              <a:rPr lang="en-US" dirty="0" smtClean="0"/>
            </a:br>
            <a:r>
              <a:rPr lang="en-US" dirty="0" smtClean="0"/>
              <a:t>Evaluation Form</a:t>
            </a:r>
            <a:br>
              <a:rPr lang="en-US" dirty="0" smtClean="0"/>
            </a:br>
            <a:r>
              <a:rPr lang="en-US" dirty="0" smtClean="0"/>
              <a:t>…and thank you!</a:t>
            </a:r>
            <a:endParaRPr lang="en-US" dirty="0"/>
          </a:p>
        </p:txBody>
      </p:sp>
      <p:pic>
        <p:nvPicPr>
          <p:cNvPr id="5" name="Time"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414" y="902969"/>
            <a:ext cx="1133475" cy="1609725"/>
          </a:xfrm>
          <a:prstGeom prst="rect">
            <a:avLst/>
          </a:prstGeom>
        </p:spPr>
      </p:pic>
      <p:pic>
        <p:nvPicPr>
          <p:cNvPr id="6" name="Doc2"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576" y="3198999"/>
            <a:ext cx="819150" cy="933450"/>
          </a:xfrm>
          <a:prstGeom prst="rect">
            <a:avLst/>
          </a:prstGeom>
        </p:spPr>
      </p:pic>
      <p:pic>
        <p:nvPicPr>
          <p:cNvPr id="12" name="Doc1"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03" y="2840284"/>
            <a:ext cx="819150" cy="933450"/>
          </a:xfrm>
          <a:prstGeom prst="rect">
            <a:avLst/>
          </a:prstGeom>
        </p:spPr>
      </p:pic>
      <p:cxnSp>
        <p:nvCxnSpPr>
          <p:cNvPr id="16" name="Straight Connector 15"/>
          <p:cNvCxnSpPr/>
          <p:nvPr/>
        </p:nvCxnSpPr>
        <p:spPr>
          <a:xfrm>
            <a:off x="731516" y="3272065"/>
            <a:ext cx="8069584"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549923"/>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2399">
            <a:off x="2928886" y="1934428"/>
            <a:ext cx="3438628" cy="2257199"/>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8755">
            <a:off x="6220319" y="1440841"/>
            <a:ext cx="2650998" cy="25935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40012">
            <a:off x="-109556" y="1019300"/>
            <a:ext cx="3481861" cy="2507346"/>
          </a:xfrm>
          <a:prstGeom prst="rect">
            <a:avLst/>
          </a:prstGeom>
        </p:spPr>
      </p:pic>
      <p:sp>
        <p:nvSpPr>
          <p:cNvPr id="7" name="TextBox 6"/>
          <p:cNvSpPr txBox="1"/>
          <p:nvPr/>
        </p:nvSpPr>
        <p:spPr>
          <a:xfrm>
            <a:off x="2286000" y="11334"/>
            <a:ext cx="23622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Performance</a:t>
            </a:r>
            <a:endParaRPr lang="en-US" sz="2800" dirty="0">
              <a:solidFill>
                <a:srgbClr val="93CFD9"/>
              </a:solidFill>
              <a:latin typeface="Arial" pitchFamily="34" charset="0"/>
              <a:cs typeface="Arial" pitchFamily="34" charset="0"/>
            </a:endParaRPr>
          </a:p>
        </p:txBody>
      </p:sp>
      <p:sp>
        <p:nvSpPr>
          <p:cNvPr id="8" name="TextBox 7"/>
          <p:cNvSpPr txBox="1"/>
          <p:nvPr/>
        </p:nvSpPr>
        <p:spPr>
          <a:xfrm>
            <a:off x="69342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Community</a:t>
            </a:r>
            <a:endParaRPr lang="en-US" sz="2800" dirty="0">
              <a:solidFill>
                <a:srgbClr val="93CFD9"/>
              </a:solidFill>
              <a:latin typeface="Arial" pitchFamily="34" charset="0"/>
              <a:cs typeface="Arial" pitchFamily="34" charset="0"/>
            </a:endParaRPr>
          </a:p>
        </p:txBody>
      </p:sp>
      <p:sp>
        <p:nvSpPr>
          <p:cNvPr id="9" name="TextBox 8"/>
          <p:cNvSpPr txBox="1"/>
          <p:nvPr/>
        </p:nvSpPr>
        <p:spPr>
          <a:xfrm>
            <a:off x="533400" y="11334"/>
            <a:ext cx="2209800"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Care</a:t>
            </a:r>
            <a:endParaRPr lang="en-US" sz="2800" dirty="0">
              <a:solidFill>
                <a:srgbClr val="93CFD9"/>
              </a:solidFill>
              <a:latin typeface="Arial" pitchFamily="34" charset="0"/>
              <a:cs typeface="Arial" pitchFamily="34" charset="0"/>
            </a:endParaRPr>
          </a:p>
        </p:txBody>
      </p:sp>
      <p:sp>
        <p:nvSpPr>
          <p:cNvPr id="10" name="TextBox 9"/>
          <p:cNvSpPr txBox="1"/>
          <p:nvPr/>
        </p:nvSpPr>
        <p:spPr>
          <a:xfrm>
            <a:off x="5181601" y="11334"/>
            <a:ext cx="685801" cy="523220"/>
          </a:xfrm>
          <a:prstGeom prst="rect">
            <a:avLst/>
          </a:prstGeom>
          <a:noFill/>
        </p:spPr>
        <p:txBody>
          <a:bodyPr wrap="square" lIns="91425" tIns="45712" rIns="91425" bIns="45712" rtlCol="0">
            <a:spAutoFit/>
          </a:bodyPr>
          <a:lstStyle/>
          <a:p>
            <a:r>
              <a:rPr lang="en-US" sz="2800" dirty="0" smtClean="0">
                <a:solidFill>
                  <a:srgbClr val="93CFD9"/>
                </a:solidFill>
                <a:latin typeface="Arial" pitchFamily="34" charset="0"/>
                <a:cs typeface="Arial" pitchFamily="34" charset="0"/>
              </a:rPr>
              <a:t>Me</a:t>
            </a:r>
            <a:endParaRPr lang="en-US" sz="2800" dirty="0">
              <a:solidFill>
                <a:srgbClr val="93CFD9"/>
              </a:solidFill>
              <a:latin typeface="Arial" pitchFamily="34" charset="0"/>
              <a:cs typeface="Arial" pitchFamily="34" charset="0"/>
            </a:endParaRPr>
          </a:p>
        </p:txBody>
      </p:sp>
      <p:cxnSp>
        <p:nvCxnSpPr>
          <p:cNvPr id="12" name="Straight Connector 11" hidden="1"/>
          <p:cNvCxnSpPr/>
          <p:nvPr/>
        </p:nvCxnSpPr>
        <p:spPr>
          <a:xfrm>
            <a:off x="0" y="582054"/>
            <a:ext cx="2133600" cy="0"/>
          </a:xfrm>
          <a:prstGeom prst="line">
            <a:avLst/>
          </a:prstGeom>
          <a:ln w="57150" cmpd="sng">
            <a:solidFill>
              <a:srgbClr val="008599"/>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008599"/>
                                      </p:to>
                                    </p:animClr>
                                    <p:animClr clrSpc="rgb" dir="cw">
                                      <p:cBhvr>
                                        <p:cTn id="7" dur="500" fill="hold"/>
                                        <p:tgtEl>
                                          <p:spTgt spid="9">
                                            <p:txEl>
                                              <p:pRg st="0" end="0"/>
                                            </p:txEl>
                                          </p:spTgt>
                                        </p:tgtEl>
                                        <p:attrNameLst>
                                          <p:attrName>fillcolor</p:attrName>
                                        </p:attrNameLst>
                                      </p:cBhvr>
                                      <p:to>
                                        <a:srgbClr val="008599"/>
                                      </p:to>
                                    </p:animClr>
                                    <p:set>
                                      <p:cBhvr>
                                        <p:cTn id="8" dur="500" fill="hold"/>
                                        <p:tgtEl>
                                          <p:spTgt spid="9">
                                            <p:txEl>
                                              <p:pRg st="0" end="0"/>
                                            </p:txEl>
                                          </p:spTgt>
                                        </p:tgtEl>
                                        <p:attrNameLst>
                                          <p:attrName>fill.type</p:attrName>
                                        </p:attrNameLst>
                                      </p:cBhvr>
                                      <p:to>
                                        <p:strVal val="solid"/>
                                      </p:to>
                                    </p:set>
                                    <p:set>
                                      <p:cBhvr>
                                        <p:cTn id="9" dur="500" fill="hold"/>
                                        <p:tgtEl>
                                          <p:spTgt spid="9">
                                            <p:txEl>
                                              <p:pRg st="0" end="0"/>
                                            </p:txEl>
                                          </p:spTgt>
                                        </p:tgtEl>
                                        <p:attrNameLst>
                                          <p:attrName>fill.on</p:attrName>
                                        </p:attrNameLst>
                                      </p:cBhvr>
                                      <p:to>
                                        <p:strVal val="true"/>
                                      </p:to>
                                    </p:set>
                                  </p:childTnLst>
                                </p:cTn>
                              </p:par>
                              <p:par>
                                <p:cTn id="10" presetID="10"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100"/>
                                        <p:tgtEl>
                                          <p:spTgt spid="5"/>
                                        </p:tgtEl>
                                      </p:cBhvr>
                                    </p:animEffect>
                                  </p:childTnLst>
                                </p:cTn>
                              </p:par>
                              <p:par>
                                <p:cTn id="13" presetID="10" presetClass="entr" presetSubtype="0" fill="hold" nodeType="withEffect">
                                  <p:stCondLst>
                                    <p:cond delay="2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2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2138113"/>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2209598"/>
          </a:xfrm>
        </p:spPr>
        <p:txBody>
          <a:bodyPr>
            <a:normAutofit/>
          </a:bodyPr>
          <a:lstStyle/>
          <a:p>
            <a:r>
              <a:rPr lang="en-US" sz="4400" dirty="0" smtClean="0">
                <a:latin typeface="Minion Pro" panose="02040503050306020203" pitchFamily="18" charset="0"/>
              </a:rPr>
              <a:t>A look at </a:t>
            </a:r>
            <a:br>
              <a:rPr lang="en-US" sz="4400" dirty="0" smtClean="0">
                <a:latin typeface="Minion Pro" panose="02040503050306020203" pitchFamily="18" charset="0"/>
              </a:rPr>
            </a:br>
            <a:r>
              <a:rPr lang="en-US" sz="4400" dirty="0" smtClean="0">
                <a:latin typeface="Minion Pro" panose="02040503050306020203" pitchFamily="18" charset="0"/>
              </a:rPr>
              <a:t>Mission Bernal</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2211793"/>
            <a:ext cx="3859730" cy="1125538"/>
          </a:xfrm>
        </p:spPr>
        <p:txBody>
          <a:bodyPr>
            <a:normAutofit/>
          </a:bodyPr>
          <a:lstStyle/>
          <a:p>
            <a:r>
              <a:rPr lang="en-US" dirty="0" smtClean="0"/>
              <a:t>Less than a year </a:t>
            </a:r>
            <a:r>
              <a:rPr lang="en-US" sz="2000" dirty="0" smtClean="0"/>
              <a:t>until we open!</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425" y="3212888"/>
            <a:ext cx="3447178" cy="849825"/>
          </a:xfrm>
          <a:prstGeom prst="rect">
            <a:avLst/>
          </a:prstGeom>
        </p:spPr>
      </p:pic>
      <p:sp>
        <p:nvSpPr>
          <p:cNvPr id="7" name="Text Placeholder 3"/>
          <p:cNvSpPr txBox="1">
            <a:spLocks/>
          </p:cNvSpPr>
          <p:nvPr/>
        </p:nvSpPr>
        <p:spPr>
          <a:xfrm>
            <a:off x="4788610" y="4107870"/>
            <a:ext cx="3859730" cy="11255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08599"/>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fontAlgn="auto">
              <a:spcAft>
                <a:spcPts val="0"/>
              </a:spcAft>
            </a:pPr>
            <a:r>
              <a:rPr lang="en-US" sz="1800" dirty="0"/>
              <a:t>Timeclock now on </a:t>
            </a:r>
            <a:r>
              <a:rPr lang="en-US" sz="1800" dirty="0" err="1"/>
              <a:t>mySutter</a:t>
            </a:r>
            <a:r>
              <a:rPr lang="en-US" sz="1800" dirty="0"/>
              <a:t> Intranet</a:t>
            </a:r>
          </a:p>
        </p:txBody>
      </p:sp>
    </p:spTree>
    <p:extLst>
      <p:ext uri="{BB962C8B-B14F-4D97-AF65-F5344CB8AC3E}">
        <p14:creationId xmlns:p14="http://schemas.microsoft.com/office/powerpoint/2010/main" val="3871015288"/>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NC Text"/>
          <p:cNvSpPr txBox="1"/>
          <p:nvPr/>
        </p:nvSpPr>
        <p:spPr>
          <a:xfrm>
            <a:off x="588829" y="999829"/>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75% </a:t>
            </a:r>
            <a:r>
              <a:rPr lang="en-US" sz="3600" dirty="0">
                <a:solidFill>
                  <a:srgbClr val="524F50"/>
                </a:solidFill>
                <a:latin typeface="+mj-lt"/>
              </a:rPr>
              <a:t>complete</a:t>
            </a:r>
          </a:p>
          <a:p>
            <a:pPr>
              <a:lnSpc>
                <a:spcPct val="90000"/>
              </a:lnSpc>
              <a:spcBef>
                <a:spcPts val="1800"/>
              </a:spcBef>
            </a:pPr>
            <a:r>
              <a:rPr lang="en-US" sz="2000" dirty="0" smtClean="0">
                <a:solidFill>
                  <a:srgbClr val="524F50"/>
                </a:solidFill>
                <a:latin typeface="+mj-lt"/>
              </a:rPr>
              <a:t>Construction Complete: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August 2018</a:t>
            </a:r>
          </a:p>
          <a:p>
            <a:pPr>
              <a:lnSpc>
                <a:spcPct val="90000"/>
              </a:lnSpc>
              <a:spcBef>
                <a:spcPts val="1800"/>
              </a:spcBef>
            </a:pPr>
            <a:r>
              <a:rPr lang="en-US" sz="2000" dirty="0" smtClean="0">
                <a:solidFill>
                  <a:srgbClr val="524F50"/>
                </a:solidFill>
                <a:latin typeface="+mj-lt"/>
              </a:rPr>
              <a:t>Patient Occupancy: </a:t>
            </a:r>
            <a:r>
              <a:rPr lang="en-US" sz="2000" dirty="0">
                <a:solidFill>
                  <a:srgbClr val="524F50"/>
                </a:solidFill>
                <a:latin typeface="+mj-lt"/>
              </a:rPr>
              <a:t/>
            </a:r>
            <a:br>
              <a:rPr lang="en-US" sz="2000" dirty="0">
                <a:solidFill>
                  <a:srgbClr val="524F50"/>
                </a:solidFill>
                <a:latin typeface="+mj-lt"/>
              </a:rPr>
            </a:br>
            <a:r>
              <a:rPr lang="en-US" sz="2000" dirty="0" smtClean="0">
                <a:solidFill>
                  <a:srgbClr val="524F50"/>
                </a:solidFill>
              </a:rPr>
              <a:t>March 2019</a:t>
            </a:r>
            <a:endParaRPr lang="en-US" sz="2000" dirty="0">
              <a:solidFill>
                <a:srgbClr val="524F50"/>
              </a:solidFill>
            </a:endParaRPr>
          </a:p>
        </p:txBody>
      </p:sp>
      <p:sp>
        <p:nvSpPr>
          <p:cNvPr id="9" name="MB Text"/>
          <p:cNvSpPr txBox="1"/>
          <p:nvPr/>
        </p:nvSpPr>
        <p:spPr>
          <a:xfrm>
            <a:off x="595142" y="1002580"/>
            <a:ext cx="4391739" cy="2160591"/>
          </a:xfrm>
          <a:prstGeom prst="rect">
            <a:avLst/>
          </a:prstGeom>
          <a:noFill/>
        </p:spPr>
        <p:txBody>
          <a:bodyPr wrap="square" rtlCol="0">
            <a:spAutoFit/>
          </a:bodyPr>
          <a:lstStyle/>
          <a:p>
            <a:pPr>
              <a:lnSpc>
                <a:spcPct val="90000"/>
              </a:lnSpc>
              <a:spcBef>
                <a:spcPts val="1800"/>
              </a:spcBef>
            </a:pPr>
            <a:r>
              <a:rPr lang="en-US" sz="3600" dirty="0" smtClean="0">
                <a:solidFill>
                  <a:srgbClr val="524F50"/>
                </a:solidFill>
                <a:latin typeface="+mj-lt"/>
              </a:rPr>
              <a:t>85% </a:t>
            </a:r>
            <a:r>
              <a:rPr lang="en-US" sz="3600" dirty="0">
                <a:solidFill>
                  <a:srgbClr val="524F50"/>
                </a:solidFill>
                <a:latin typeface="+mj-lt"/>
              </a:rPr>
              <a:t>Complete</a:t>
            </a:r>
          </a:p>
          <a:p>
            <a:pPr>
              <a:lnSpc>
                <a:spcPct val="90000"/>
              </a:lnSpc>
              <a:spcBef>
                <a:spcPts val="1800"/>
              </a:spcBef>
            </a:pPr>
            <a:r>
              <a:rPr lang="en-US" sz="2000" dirty="0">
                <a:solidFill>
                  <a:srgbClr val="524F50"/>
                </a:solidFill>
                <a:latin typeface="+mj-lt"/>
              </a:rPr>
              <a:t>Construction Complete: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May 1, 2018</a:t>
            </a:r>
          </a:p>
          <a:p>
            <a:pPr>
              <a:lnSpc>
                <a:spcPct val="90000"/>
              </a:lnSpc>
              <a:spcBef>
                <a:spcPts val="1800"/>
              </a:spcBef>
            </a:pPr>
            <a:r>
              <a:rPr lang="en-US" sz="2000" dirty="0" smtClean="0">
                <a:solidFill>
                  <a:srgbClr val="524F50"/>
                </a:solidFill>
                <a:latin typeface="+mj-lt"/>
              </a:rPr>
              <a:t>Patient </a:t>
            </a:r>
            <a:r>
              <a:rPr lang="en-US" sz="2000" dirty="0">
                <a:solidFill>
                  <a:srgbClr val="524F50"/>
                </a:solidFill>
                <a:latin typeface="+mj-lt"/>
              </a:rPr>
              <a:t>Occupancy: </a:t>
            </a:r>
            <a:r>
              <a:rPr lang="en-US" sz="2000" dirty="0" smtClean="0">
                <a:solidFill>
                  <a:srgbClr val="524F50"/>
                </a:solidFill>
                <a:latin typeface="+mj-lt"/>
              </a:rPr>
              <a:t/>
            </a:r>
            <a:br>
              <a:rPr lang="en-US" sz="2000" dirty="0" smtClean="0">
                <a:solidFill>
                  <a:srgbClr val="524F50"/>
                </a:solidFill>
                <a:latin typeface="+mj-lt"/>
              </a:rPr>
            </a:br>
            <a:r>
              <a:rPr lang="en-US" sz="2000" dirty="0" smtClean="0">
                <a:solidFill>
                  <a:srgbClr val="524F50"/>
                </a:solidFill>
              </a:rPr>
              <a:t>Late August 2018</a:t>
            </a:r>
            <a:endParaRPr lang="en-US" sz="2000" dirty="0">
              <a:solidFill>
                <a:srgbClr val="FF0000"/>
              </a:solidFill>
            </a:endParaRPr>
          </a:p>
        </p:txBody>
      </p:sp>
      <p:sp>
        <p:nvSpPr>
          <p:cNvPr id="2" name="MB Loc"/>
          <p:cNvSpPr txBox="1"/>
          <p:nvPr/>
        </p:nvSpPr>
        <p:spPr>
          <a:xfrm>
            <a:off x="152400" y="4396085"/>
            <a:ext cx="3657600" cy="369332"/>
          </a:xfrm>
          <a:prstGeom prst="rect">
            <a:avLst/>
          </a:prstGeom>
          <a:noFill/>
        </p:spPr>
        <p:txBody>
          <a:bodyPr wrap="square" rtlCol="0">
            <a:spAutoFit/>
          </a:bodyPr>
          <a:lstStyle/>
          <a:p>
            <a:r>
              <a:rPr lang="en-US" sz="1800" dirty="0" smtClean="0">
                <a:solidFill>
                  <a:srgbClr val="524F50"/>
                </a:solidFill>
              </a:rPr>
              <a:t>Mission Bernal campus</a:t>
            </a:r>
            <a:endParaRPr lang="en-US" sz="1800" dirty="0">
              <a:solidFill>
                <a:srgbClr val="524F50"/>
              </a:solidFill>
            </a:endParaRPr>
          </a:p>
        </p:txBody>
      </p:sp>
      <p:sp>
        <p:nvSpPr>
          <p:cNvPr id="3" name="VN Loc"/>
          <p:cNvSpPr txBox="1"/>
          <p:nvPr/>
        </p:nvSpPr>
        <p:spPr>
          <a:xfrm>
            <a:off x="5181600" y="4396085"/>
            <a:ext cx="3733800" cy="369332"/>
          </a:xfrm>
          <a:prstGeom prst="rect">
            <a:avLst/>
          </a:prstGeom>
          <a:noFill/>
        </p:spPr>
        <p:txBody>
          <a:bodyPr wrap="square" rtlCol="0">
            <a:spAutoFit/>
          </a:bodyPr>
          <a:lstStyle/>
          <a:p>
            <a:pPr algn="r"/>
            <a:r>
              <a:rPr lang="en-US" sz="1800" dirty="0" smtClean="0">
                <a:solidFill>
                  <a:srgbClr val="524F50"/>
                </a:solidFill>
              </a:rPr>
              <a:t>Van Ness campus</a:t>
            </a:r>
            <a:endParaRPr lang="en-US" sz="1800" dirty="0">
              <a:solidFill>
                <a:srgbClr val="524F50"/>
              </a:solidFill>
            </a:endParaRPr>
          </a:p>
        </p:txBody>
      </p:sp>
      <p:pic>
        <p:nvPicPr>
          <p:cNvPr id="5" name="MBC pict" descr="Image 2_STL Cesar Chavez Overall View.jpg"/>
          <p:cNvPicPr>
            <a:picLocks noChangeAspect="1"/>
          </p:cNvPicPr>
          <p:nvPr/>
        </p:nvPicPr>
        <p:blipFill>
          <a:blip r:embed="rId3" cstate="print"/>
          <a:srcRect l="25394" t="20400" r="11543" b="16625"/>
          <a:stretch>
            <a:fillRect/>
          </a:stretch>
        </p:blipFill>
        <p:spPr>
          <a:xfrm>
            <a:off x="83043" y="742949"/>
            <a:ext cx="4431367" cy="3663568"/>
          </a:xfrm>
          <a:prstGeom prst="rect">
            <a:avLst/>
          </a:prstGeom>
        </p:spPr>
      </p:pic>
      <p:pic>
        <p:nvPicPr>
          <p:cNvPr id="12" name="VNC Pict"/>
          <p:cNvPicPr>
            <a:picLocks/>
          </p:cNvPicPr>
          <p:nvPr/>
        </p:nvPicPr>
        <p:blipFill>
          <a:blip r:embed="rId4">
            <a:extLst>
              <a:ext uri="{28A0092B-C50C-407E-A947-70E740481C1C}">
                <a14:useLocalDpi xmlns:a14="http://schemas.microsoft.com/office/drawing/2010/main" val="0"/>
              </a:ext>
            </a:extLst>
          </a:blip>
          <a:stretch>
            <a:fillRect/>
          </a:stretch>
        </p:blipFill>
        <p:spPr>
          <a:xfrm>
            <a:off x="4621697" y="742949"/>
            <a:ext cx="4519987" cy="3663569"/>
          </a:xfrm>
          <a:prstGeom prst="rect">
            <a:avLst/>
          </a:prstGeom>
        </p:spPr>
      </p:pic>
      <p:sp>
        <p:nvSpPr>
          <p:cNvPr id="17" name="Which is Actual"/>
          <p:cNvSpPr txBox="1">
            <a:spLocks/>
          </p:cNvSpPr>
          <p:nvPr/>
        </p:nvSpPr>
        <p:spPr>
          <a:xfrm>
            <a:off x="3396341" y="4232461"/>
            <a:ext cx="2354689" cy="633728"/>
          </a:xfrm>
          <a:prstGeom prst="rect">
            <a:avLst/>
          </a:prstGeom>
          <a:solidFill>
            <a:srgbClr val="00AAA0"/>
          </a:solidFill>
          <a:effectLst>
            <a:softEdge rad="0"/>
          </a:effectLst>
        </p:spPr>
        <p:txBody>
          <a:bodyPr vert="horz" lIns="68580" tIns="34290" rIns="68580" bIns="34290" rtlCol="0" anchor="ctr">
            <a:noAutofit/>
          </a:bodyPr>
          <a:lstStyle>
            <a:lvl1pPr algn="l" defTabSz="914400" rtl="0" eaLnBrk="1" latinLnBrk="0" hangingPunct="1">
              <a:lnSpc>
                <a:spcPct val="90000"/>
              </a:lnSpc>
              <a:spcBef>
                <a:spcPct val="0"/>
              </a:spcBef>
              <a:buNone/>
              <a:defRPr sz="3200" b="1" kern="1200" cap="all" baseline="0">
                <a:solidFill>
                  <a:schemeClr val="bg1"/>
                </a:solidFill>
                <a:latin typeface="+mj-lt"/>
                <a:ea typeface="+mj-ea"/>
                <a:cs typeface="+mj-cs"/>
              </a:defRPr>
            </a:lvl1pPr>
          </a:lstStyle>
          <a:p>
            <a:pPr algn="ctr">
              <a:lnSpc>
                <a:spcPct val="80000"/>
              </a:lnSpc>
              <a:spcBef>
                <a:spcPts val="75"/>
              </a:spcBef>
            </a:pPr>
            <a:r>
              <a:rPr lang="en-US" sz="2100" b="0" dirty="0" smtClean="0"/>
              <a:t>New World, A better one</a:t>
            </a:r>
          </a:p>
        </p:txBody>
      </p:sp>
    </p:spTree>
    <p:extLst>
      <p:ext uri="{BB962C8B-B14F-4D97-AF65-F5344CB8AC3E}">
        <p14:creationId xmlns:p14="http://schemas.microsoft.com/office/powerpoint/2010/main" val="1083179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xit" presetSubtype="0" fill="hold" grpId="1"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42" presetClass="path" presetSubtype="0" accel="14000" decel="84000" fill="hold" grpId="0" nodeType="withEffect">
                                  <p:stCondLst>
                                    <p:cond delay="200"/>
                                  </p:stCondLst>
                                  <p:childTnLst>
                                    <p:animMotion origin="layout" path="M 1.66667E-6 1.7284E-6 L 0.46927 0.00216 " pathEditMode="relative" rAng="0" ptsTypes="AA">
                                      <p:cBhvr>
                                        <p:cTn id="15" dur="900" fill="hold"/>
                                        <p:tgtEl>
                                          <p:spTgt spid="9"/>
                                        </p:tgtEl>
                                        <p:attrNameLst>
                                          <p:attrName>ppt_x</p:attrName>
                                          <p:attrName>ppt_y</p:attrName>
                                        </p:attrNameLst>
                                      </p:cBhvr>
                                      <p:rCtr x="23455" y="93"/>
                                    </p:animMotion>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900" fill="hold"/>
                                        <p:tgtEl>
                                          <p:spTgt spid="12"/>
                                        </p:tgtEl>
                                        <p:attrNameLst>
                                          <p:attrName>ppt_x</p:attrName>
                                        </p:attrNameLst>
                                      </p:cBhvr>
                                      <p:tavLst>
                                        <p:tav tm="0">
                                          <p:val>
                                            <p:strVal val="1+#ppt_w/2"/>
                                          </p:val>
                                        </p:tav>
                                        <p:tav tm="100000">
                                          <p:val>
                                            <p:strVal val="#ppt_x"/>
                                          </p:val>
                                        </p:tav>
                                      </p:tavLst>
                                    </p:anim>
                                    <p:anim calcmode="lin" valueType="num">
                                      <p:cBhvr additive="base">
                                        <p:cTn id="21" dur="900" fill="hold"/>
                                        <p:tgtEl>
                                          <p:spTgt spid="12"/>
                                        </p:tgtEl>
                                        <p:attrNameLst>
                                          <p:attrName>ppt_y</p:attrName>
                                        </p:attrNameLst>
                                      </p:cBhvr>
                                      <p:tavLst>
                                        <p:tav tm="0">
                                          <p:val>
                                            <p:strVal val="#ppt_y"/>
                                          </p:val>
                                        </p:tav>
                                        <p:tav tm="100000">
                                          <p:val>
                                            <p:strVal val="#ppt_y"/>
                                          </p:val>
                                        </p:tav>
                                      </p:tavLst>
                                    </p:anim>
                                  </p:childTnLst>
                                </p:cTn>
                              </p:par>
                              <p:par>
                                <p:cTn id="22" presetID="10" presetClass="entr" presetSubtype="0" fill="hold" grpId="2"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2" presetClass="exit" presetSubtype="8" fill="hold" grpId="1" nodeType="withEffect">
                                  <p:stCondLst>
                                    <p:cond delay="0"/>
                                  </p:stCondLst>
                                  <p:childTnLst>
                                    <p:anim calcmode="lin" valueType="num">
                                      <p:cBhvr additive="base">
                                        <p:cTn id="26" dur="800"/>
                                        <p:tgtEl>
                                          <p:spTgt spid="9"/>
                                        </p:tgtEl>
                                        <p:attrNameLst>
                                          <p:attrName>ppt_x</p:attrName>
                                        </p:attrNameLst>
                                      </p:cBhvr>
                                      <p:tavLst>
                                        <p:tav tm="0">
                                          <p:val>
                                            <p:strVal val="ppt_x"/>
                                          </p:val>
                                        </p:tav>
                                        <p:tav tm="100000">
                                          <p:val>
                                            <p:strVal val="0-ppt_w/2"/>
                                          </p:val>
                                        </p:tav>
                                      </p:tavLst>
                                    </p:anim>
                                    <p:anim calcmode="lin" valueType="num">
                                      <p:cBhvr additive="base">
                                        <p:cTn id="27" dur="800"/>
                                        <p:tgtEl>
                                          <p:spTgt spid="9"/>
                                        </p:tgtEl>
                                        <p:attrNameLst>
                                          <p:attrName>ppt_y</p:attrName>
                                        </p:attrNameLst>
                                      </p:cBhvr>
                                      <p:tavLst>
                                        <p:tav tm="0">
                                          <p:val>
                                            <p:strVal val="ppt_y"/>
                                          </p:val>
                                        </p:tav>
                                        <p:tav tm="100000">
                                          <p:val>
                                            <p:strVal val="ppt_y"/>
                                          </p:val>
                                        </p:tav>
                                      </p:tavLst>
                                    </p:anim>
                                    <p:set>
                                      <p:cBhvr>
                                        <p:cTn id="28" dur="1" fill="hold">
                                          <p:stCondLst>
                                            <p:cond delay="799"/>
                                          </p:stCondLst>
                                        </p:cTn>
                                        <p:tgtEl>
                                          <p:spTgt spid="9"/>
                                        </p:tgtEl>
                                        <p:attrNameLst>
                                          <p:attrName>style.visibility</p:attrName>
                                        </p:attrNameLst>
                                      </p:cBhvr>
                                      <p:to>
                                        <p:strVal val="hidden"/>
                                      </p:to>
                                    </p:set>
                                  </p:childTnLst>
                                </p:cTn>
                              </p:par>
                              <p:par>
                                <p:cTn id="29" presetID="2" presetClass="exit" presetSubtype="8" fill="hold" nodeType="withEffect">
                                  <p:stCondLst>
                                    <p:cond delay="0"/>
                                  </p:stCondLst>
                                  <p:childTnLst>
                                    <p:anim calcmode="lin" valueType="num">
                                      <p:cBhvr additive="base">
                                        <p:cTn id="30" dur="700"/>
                                        <p:tgtEl>
                                          <p:spTgt spid="5"/>
                                        </p:tgtEl>
                                        <p:attrNameLst>
                                          <p:attrName>ppt_x</p:attrName>
                                        </p:attrNameLst>
                                      </p:cBhvr>
                                      <p:tavLst>
                                        <p:tav tm="0">
                                          <p:val>
                                            <p:strVal val="ppt_x"/>
                                          </p:val>
                                        </p:tav>
                                        <p:tav tm="100000">
                                          <p:val>
                                            <p:strVal val="0-ppt_w/2"/>
                                          </p:val>
                                        </p:tav>
                                      </p:tavLst>
                                    </p:anim>
                                    <p:anim calcmode="lin" valueType="num">
                                      <p:cBhvr additive="base">
                                        <p:cTn id="31" dur="700"/>
                                        <p:tgtEl>
                                          <p:spTgt spid="5"/>
                                        </p:tgtEl>
                                        <p:attrNameLst>
                                          <p:attrName>ppt_y</p:attrName>
                                        </p:attrNameLst>
                                      </p:cBhvr>
                                      <p:tavLst>
                                        <p:tav tm="0">
                                          <p:val>
                                            <p:strVal val="ppt_y"/>
                                          </p:val>
                                        </p:tav>
                                        <p:tav tm="100000">
                                          <p:val>
                                            <p:strVal val="ppt_y"/>
                                          </p:val>
                                        </p:tav>
                                      </p:tavLst>
                                    </p:anim>
                                    <p:set>
                                      <p:cBhvr>
                                        <p:cTn id="32" dur="1" fill="hold">
                                          <p:stCondLst>
                                            <p:cond delay="699"/>
                                          </p:stCondLst>
                                        </p:cTn>
                                        <p:tgtEl>
                                          <p:spTgt spid="5"/>
                                        </p:tgtEl>
                                        <p:attrNameLst>
                                          <p:attrName>style.visibility</p:attrName>
                                        </p:attrNameLst>
                                      </p:cBhvr>
                                      <p:to>
                                        <p:strVal val="hidden"/>
                                      </p:to>
                                    </p:set>
                                  </p:childTnLst>
                                </p:cTn>
                              </p:par>
                              <p:par>
                                <p:cTn id="33" presetID="2" presetClass="exit" presetSubtype="8" accel="21000" decel="28000" fill="hold" grpId="0" nodeType="withEffect">
                                  <p:stCondLst>
                                    <p:cond delay="0"/>
                                  </p:stCondLst>
                                  <p:childTnLst>
                                    <p:anim calcmode="lin" valueType="num">
                                      <p:cBhvr additive="base">
                                        <p:cTn id="34" dur="800"/>
                                        <p:tgtEl>
                                          <p:spTgt spid="2"/>
                                        </p:tgtEl>
                                        <p:attrNameLst>
                                          <p:attrName>ppt_x</p:attrName>
                                        </p:attrNameLst>
                                      </p:cBhvr>
                                      <p:tavLst>
                                        <p:tav tm="0">
                                          <p:val>
                                            <p:strVal val="ppt_x"/>
                                          </p:val>
                                        </p:tav>
                                        <p:tav tm="100000">
                                          <p:val>
                                            <p:strVal val="0-ppt_w/2"/>
                                          </p:val>
                                        </p:tav>
                                      </p:tavLst>
                                    </p:anim>
                                    <p:anim calcmode="lin" valueType="num">
                                      <p:cBhvr additive="base">
                                        <p:cTn id="35" dur="800"/>
                                        <p:tgtEl>
                                          <p:spTgt spid="2"/>
                                        </p:tgtEl>
                                        <p:attrNameLst>
                                          <p:attrName>ppt_y</p:attrName>
                                        </p:attrNameLst>
                                      </p:cBhvr>
                                      <p:tavLst>
                                        <p:tav tm="0">
                                          <p:val>
                                            <p:strVal val="ppt_y"/>
                                          </p:val>
                                        </p:tav>
                                        <p:tav tm="100000">
                                          <p:val>
                                            <p:strVal val="ppt_y"/>
                                          </p:val>
                                        </p:tav>
                                      </p:tavLst>
                                    </p:anim>
                                    <p:set>
                                      <p:cBhvr>
                                        <p:cTn id="36" dur="1" fill="hold">
                                          <p:stCondLst>
                                            <p:cond delay="799"/>
                                          </p:stCondLst>
                                        </p:cTn>
                                        <p:tgtEl>
                                          <p:spTgt spid="2"/>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xit" presetSubtype="0" fill="hold" grpId="3"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decel="10000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100" fill="hold"/>
                                        <p:tgtEl>
                                          <p:spTgt spid="11"/>
                                        </p:tgtEl>
                                        <p:attrNameLst>
                                          <p:attrName>ppt_x</p:attrName>
                                        </p:attrNameLst>
                                      </p:cBhvr>
                                      <p:tavLst>
                                        <p:tav tm="0">
                                          <p:val>
                                            <p:strVal val="1+#ppt_w/2"/>
                                          </p:val>
                                        </p:tav>
                                        <p:tav tm="100000">
                                          <p:val>
                                            <p:strVal val="#ppt_x"/>
                                          </p:val>
                                        </p:tav>
                                      </p:tavLst>
                                    </p:anim>
                                    <p:anim calcmode="lin" valueType="num">
                                      <p:cBhvr additive="base">
                                        <p:cTn id="48" dur="11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9" grpId="1"/>
      <p:bldP spid="2" grpId="0"/>
      <p:bldP spid="2" grpId="1"/>
      <p:bldP spid="3" grpId="0"/>
      <p:bldP spid="17" grpId="0" animBg="1"/>
      <p:bldP spid="17" grpId="1" animBg="1"/>
      <p:bldP spid="17" grpId="2" animBg="1"/>
      <p:bldP spid="17"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4867418" y="730099"/>
            <a:ext cx="4135902" cy="0"/>
          </a:xfrm>
          <a:prstGeom prst="line">
            <a:avLst/>
          </a:prstGeom>
          <a:ln w="12700" cmpd="sng">
            <a:solidFill>
              <a:srgbClr val="008599"/>
            </a:solidFill>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49698" y="2195"/>
            <a:ext cx="4394302" cy="839377"/>
          </a:xfrm>
        </p:spPr>
        <p:txBody>
          <a:bodyPr>
            <a:normAutofit/>
          </a:bodyPr>
          <a:lstStyle/>
          <a:p>
            <a:r>
              <a:rPr lang="en-US" sz="4400" dirty="0" smtClean="0">
                <a:latin typeface="Minion Pro" panose="02040503050306020203" pitchFamily="18" charset="0"/>
              </a:rPr>
              <a:t>Key Dates</a:t>
            </a:r>
            <a:endParaRPr lang="en-US" sz="8000" dirty="0">
              <a:latin typeface="Minion Pro" panose="02040503050306020203" pitchFamily="18" charset="0"/>
            </a:endParaRPr>
          </a:p>
        </p:txBody>
      </p:sp>
      <p:sp>
        <p:nvSpPr>
          <p:cNvPr id="4" name="Text Placeholder 3"/>
          <p:cNvSpPr>
            <a:spLocks noGrp="1"/>
          </p:cNvSpPr>
          <p:nvPr>
            <p:ph type="body" idx="1"/>
          </p:nvPr>
        </p:nvSpPr>
        <p:spPr>
          <a:xfrm>
            <a:off x="4749698" y="1454609"/>
            <a:ext cx="3941148" cy="2737066"/>
          </a:xfrm>
        </p:spPr>
        <p:txBody>
          <a:bodyPr>
            <a:normAutofit/>
          </a:bodyPr>
          <a:lstStyle/>
          <a:p>
            <a:r>
              <a:rPr lang="en-US" b="1" dirty="0" smtClean="0">
                <a:solidFill>
                  <a:schemeClr val="tx1">
                    <a:lumMod val="65000"/>
                    <a:lumOff val="35000"/>
                  </a:schemeClr>
                </a:solidFill>
                <a:latin typeface="+mj-lt"/>
              </a:rPr>
              <a:t>May:</a:t>
            </a:r>
            <a:r>
              <a:rPr lang="en-US" dirty="0" smtClean="0"/>
              <a:t/>
            </a:r>
            <a:br>
              <a:rPr lang="en-US" dirty="0" smtClean="0"/>
            </a:br>
            <a:r>
              <a:rPr lang="en-US" dirty="0" smtClean="0"/>
              <a:t>Construction Completed</a:t>
            </a:r>
          </a:p>
          <a:p>
            <a:r>
              <a:rPr lang="en-US" sz="2000" b="1" dirty="0" smtClean="0">
                <a:solidFill>
                  <a:schemeClr val="tx1">
                    <a:lumMod val="65000"/>
                    <a:lumOff val="35000"/>
                  </a:schemeClr>
                </a:solidFill>
                <a:latin typeface="+mj-lt"/>
              </a:rPr>
              <a:t>June—August: </a:t>
            </a:r>
            <a:r>
              <a:rPr lang="en-US" sz="2000" dirty="0" smtClean="0"/>
              <a:t/>
            </a:r>
            <a:br>
              <a:rPr lang="en-US" sz="2000" dirty="0" smtClean="0"/>
            </a:br>
            <a:r>
              <a:rPr lang="en-US" sz="2000" dirty="0" smtClean="0"/>
              <a:t>Staff Training/Stock new hospital</a:t>
            </a:r>
          </a:p>
          <a:p>
            <a:r>
              <a:rPr lang="en-US" b="1" dirty="0" smtClean="0">
                <a:solidFill>
                  <a:schemeClr val="tx1">
                    <a:lumMod val="65000"/>
                    <a:lumOff val="35000"/>
                  </a:schemeClr>
                </a:solidFill>
                <a:latin typeface="+mj-lt"/>
              </a:rPr>
              <a:t>August:</a:t>
            </a:r>
            <a:r>
              <a:rPr lang="en-US" b="1" dirty="0">
                <a:solidFill>
                  <a:schemeClr val="tx1">
                    <a:lumMod val="65000"/>
                    <a:lumOff val="35000"/>
                  </a:schemeClr>
                </a:solidFill>
                <a:latin typeface="+mj-lt"/>
              </a:rPr>
              <a:t/>
            </a:r>
            <a:br>
              <a:rPr lang="en-US" b="1" dirty="0">
                <a:solidFill>
                  <a:schemeClr val="tx1">
                    <a:lumMod val="65000"/>
                    <a:lumOff val="35000"/>
                  </a:schemeClr>
                </a:solidFill>
                <a:latin typeface="+mj-lt"/>
              </a:rPr>
            </a:br>
            <a:r>
              <a:rPr lang="en-US" dirty="0" smtClean="0"/>
              <a:t>Celebrations</a:t>
            </a:r>
          </a:p>
          <a:p>
            <a:r>
              <a:rPr lang="en-US" b="1" dirty="0" smtClean="0">
                <a:solidFill>
                  <a:schemeClr val="tx1">
                    <a:lumMod val="65000"/>
                    <a:lumOff val="35000"/>
                  </a:schemeClr>
                </a:solidFill>
                <a:latin typeface="+mj-lt"/>
              </a:rPr>
              <a:t>August 25</a:t>
            </a:r>
            <a:r>
              <a:rPr lang="en-US" b="1" baseline="30000" dirty="0" smtClean="0">
                <a:solidFill>
                  <a:schemeClr val="tx1">
                    <a:lumMod val="65000"/>
                    <a:lumOff val="35000"/>
                  </a:schemeClr>
                </a:solidFill>
                <a:latin typeface="+mj-lt"/>
              </a:rPr>
              <a:t>th</a:t>
            </a:r>
            <a:r>
              <a:rPr lang="en-US" b="1" dirty="0" smtClean="0">
                <a:solidFill>
                  <a:schemeClr val="tx1">
                    <a:lumMod val="65000"/>
                    <a:lumOff val="35000"/>
                  </a:schemeClr>
                </a:solidFill>
                <a:latin typeface="+mj-lt"/>
              </a:rPr>
              <a:t>:</a:t>
            </a:r>
            <a:br>
              <a:rPr lang="en-US" b="1" dirty="0" smtClean="0">
                <a:solidFill>
                  <a:schemeClr val="tx1">
                    <a:lumMod val="65000"/>
                    <a:lumOff val="35000"/>
                  </a:schemeClr>
                </a:solidFill>
                <a:latin typeface="+mj-lt"/>
              </a:rPr>
            </a:br>
            <a:r>
              <a:rPr lang="en-US" dirty="0" smtClean="0"/>
              <a:t>Patient Move</a:t>
            </a:r>
          </a:p>
        </p:txBody>
      </p:sp>
      <p:pic>
        <p:nvPicPr>
          <p:cNvPr id="10" name="Picture 9" descr="Image 2_STL Cesar Chavez Overall View.jpg"/>
          <p:cNvPicPr>
            <a:picLocks noChangeAspect="1"/>
          </p:cNvPicPr>
          <p:nvPr/>
        </p:nvPicPr>
        <p:blipFill>
          <a:blip r:embed="rId3" cstate="print"/>
          <a:srcRect l="25394" t="20400" r="11543" b="16625"/>
          <a:stretch>
            <a:fillRect/>
          </a:stretch>
        </p:blipFill>
        <p:spPr>
          <a:xfrm>
            <a:off x="-3826" y="571326"/>
            <a:ext cx="4683608" cy="3872105"/>
          </a:xfrm>
          <a:prstGeom prst="rect">
            <a:avLst/>
          </a:prstGeom>
        </p:spPr>
      </p:pic>
      <p:sp>
        <p:nvSpPr>
          <p:cNvPr id="8" name="MB Loc"/>
          <p:cNvSpPr txBox="1"/>
          <p:nvPr/>
        </p:nvSpPr>
        <p:spPr>
          <a:xfrm>
            <a:off x="6553200" y="656906"/>
            <a:ext cx="3657600" cy="369332"/>
          </a:xfrm>
          <a:prstGeom prst="rect">
            <a:avLst/>
          </a:prstGeom>
          <a:noFill/>
        </p:spPr>
        <p:txBody>
          <a:bodyPr wrap="square" rtlCol="0">
            <a:spAutoFit/>
          </a:bodyPr>
          <a:lstStyle/>
          <a:p>
            <a:r>
              <a:rPr lang="en-US" sz="1800" dirty="0" smtClean="0">
                <a:solidFill>
                  <a:srgbClr val="524F50"/>
                </a:solidFill>
              </a:rPr>
              <a:t>Mission Bernal campus</a:t>
            </a:r>
            <a:endParaRPr lang="en-US" sz="1800" dirty="0">
              <a:solidFill>
                <a:srgbClr val="524F50"/>
              </a:solidFill>
            </a:endParaRPr>
          </a:p>
        </p:txBody>
      </p:sp>
    </p:spTree>
    <p:extLst>
      <p:ext uri="{BB962C8B-B14F-4D97-AF65-F5344CB8AC3E}">
        <p14:creationId xmlns:p14="http://schemas.microsoft.com/office/powerpoint/2010/main" val="75174907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xit" presetSubtype="8" accel="21000" decel="28000" fill="hold" grpId="0" nodeType="withEffect">
                                  <p:stCondLst>
                                    <p:cond delay="0"/>
                                  </p:stCondLst>
                                  <p:childTnLst>
                                    <p:anim calcmode="lin" valueType="num">
                                      <p:cBhvr additive="base">
                                        <p:cTn id="9" dur="800"/>
                                        <p:tgtEl>
                                          <p:spTgt spid="8"/>
                                        </p:tgtEl>
                                        <p:attrNameLst>
                                          <p:attrName>ppt_x</p:attrName>
                                        </p:attrNameLst>
                                      </p:cBhvr>
                                      <p:tavLst>
                                        <p:tav tm="0">
                                          <p:val>
                                            <p:strVal val="ppt_x"/>
                                          </p:val>
                                        </p:tav>
                                        <p:tav tm="100000">
                                          <p:val>
                                            <p:strVal val="0-ppt_w/2"/>
                                          </p:val>
                                        </p:tav>
                                      </p:tavLst>
                                    </p:anim>
                                    <p:anim calcmode="lin" valueType="num">
                                      <p:cBhvr additive="base">
                                        <p:cTn id="10" dur="800"/>
                                        <p:tgtEl>
                                          <p:spTgt spid="8"/>
                                        </p:tgtEl>
                                        <p:attrNameLst>
                                          <p:attrName>ppt_y</p:attrName>
                                        </p:attrNameLst>
                                      </p:cBhvr>
                                      <p:tavLst>
                                        <p:tav tm="0">
                                          <p:val>
                                            <p:strVal val="ppt_y"/>
                                          </p:val>
                                        </p:tav>
                                        <p:tav tm="100000">
                                          <p:val>
                                            <p:strVal val="ppt_y"/>
                                          </p:val>
                                        </p:tav>
                                      </p:tavLst>
                                    </p:anim>
                                    <p:set>
                                      <p:cBhvr>
                                        <p:cTn id="11" dur="1" fill="hold">
                                          <p:stCondLst>
                                            <p:cond delay="7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ric Gross Thrive">
      <a:majorFont>
        <a:latin typeface="Minion Pr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605B">
            <a:alpha val="8117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mpd="sng">
          <a:solidFill>
            <a:srgbClr val="008599"/>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48898</TotalTime>
  <Words>2227</Words>
  <Application>Microsoft Office PowerPoint</Application>
  <PresentationFormat>On-screen Show (16:9)</PresentationFormat>
  <Paragraphs>639</Paragraphs>
  <Slides>54</Slides>
  <Notes>54</Notes>
  <HiddenSlides>1</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54</vt:i4>
      </vt:variant>
    </vt:vector>
  </HeadingPairs>
  <TitlesOfParts>
    <vt:vector size="59" baseType="lpstr">
      <vt:lpstr>Arial</vt:lpstr>
      <vt:lpstr>Calibri</vt:lpstr>
      <vt:lpstr>Minion Pro</vt:lpstr>
      <vt:lpstr>Office Theme</vt:lpstr>
      <vt:lpstr>Custom Design</vt:lpstr>
      <vt:lpstr>PowerPoint Presentation</vt:lpstr>
      <vt:lpstr>PowerPoint Presentation</vt:lpstr>
      <vt:lpstr>PowerPoint Presentation</vt:lpstr>
      <vt:lpstr>PowerPoint Presentation</vt:lpstr>
      <vt:lpstr>Our CPMC2020 Themes</vt:lpstr>
      <vt:lpstr>PowerPoint Presentation</vt:lpstr>
      <vt:lpstr>A look at  Mission Bernal</vt:lpstr>
      <vt:lpstr>PowerPoint Presentation</vt:lpstr>
      <vt:lpstr>Key Dates</vt:lpstr>
      <vt:lpstr>Key Dates</vt:lpstr>
      <vt:lpstr>PACIFIC HEIGHTS Outpatient Only</vt:lpstr>
      <vt:lpstr>Mission Bernal  Sevice Locations</vt:lpstr>
      <vt:lpstr>Mission Bernal Sevice Locations</vt:lpstr>
      <vt:lpstr>27th Street</vt:lpstr>
      <vt:lpstr>Mission Bernal: Services I</vt:lpstr>
      <vt:lpstr>Mission Bernal: Services II</vt:lpstr>
      <vt:lpstr>PowerPoint Presentation</vt:lpstr>
      <vt:lpstr>Mission Bernal Auxiliary Buildings: I</vt:lpstr>
      <vt:lpstr>Mission Bernal Auxiliary Buildings: II</vt:lpstr>
      <vt:lpstr>Davies Construction</vt:lpstr>
      <vt:lpstr>Transition Timeline</vt:lpstr>
      <vt:lpstr>Introducing... CPMC Mission Bernal</vt:lpstr>
      <vt:lpstr>Introducing... CPMC Mission Bernal</vt:lpstr>
      <vt:lpstr>PowerPoint Presentation</vt:lpstr>
      <vt:lpstr>PowerPoint Presentation</vt:lpstr>
      <vt:lpstr>PowerPoint Presentation</vt:lpstr>
      <vt:lpstr>Handwashing</vt:lpstr>
      <vt:lpstr>Employee Handwashing</vt:lpstr>
      <vt:lpstr>PowerPoint Presentation</vt:lpstr>
      <vt:lpstr>Financial Health</vt:lpstr>
      <vt:lpstr>Our Costs compared to Northern CA</vt:lpstr>
      <vt:lpstr>Cost of healthcare in the US</vt:lpstr>
      <vt:lpstr>Bending the Affordability Curve</vt:lpstr>
      <vt:lpstr>…and now for something lighter.</vt:lpstr>
      <vt:lpstr>50 years ago…</vt:lpstr>
      <vt:lpstr>PowerPoint Presentation</vt:lpstr>
      <vt:lpstr>Which of the following songs was  the #1 rock and roll hit of 1967?</vt:lpstr>
      <vt:lpstr>PowerPoint Presentation</vt:lpstr>
      <vt:lpstr>Your #1 (and #2) questions  about the new hospitals:</vt:lpstr>
      <vt:lpstr>Our commitment to the City</vt:lpstr>
      <vt:lpstr>PowerPoint Presentation</vt:lpstr>
      <vt:lpstr>PowerPoint Presentation</vt:lpstr>
      <vt:lpstr>What can you do right now?</vt:lpstr>
      <vt:lpstr>Starting Feb 2018: New Shuttle  Mission Bernal  to and from  24th St. BART</vt:lpstr>
      <vt:lpstr>Where will I park?</vt:lpstr>
      <vt:lpstr> The transition is</vt:lpstr>
      <vt:lpstr>Just to give you an idea…</vt:lpstr>
      <vt:lpstr>PowerPoint Presentation</vt:lpstr>
      <vt:lpstr>PowerPoint Presentation</vt:lpstr>
      <vt:lpstr>PowerPoint Presentation</vt:lpstr>
      <vt:lpstr>Our investment in the community</vt:lpstr>
      <vt:lpstr>Coming Home Hospice</vt:lpstr>
      <vt:lpstr>Questions?</vt:lpstr>
      <vt:lpstr>Drawings!  Evaluation Form …and thank you!</vt:lpstr>
    </vt:vector>
  </TitlesOfParts>
  <Company>Aaron Rabideau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Gross Design</dc:creator>
  <cp:lastModifiedBy>Gross, Eric</cp:lastModifiedBy>
  <cp:revision>2110</cp:revision>
  <cp:lastPrinted>2017-08-03T20:38:07Z</cp:lastPrinted>
  <dcterms:created xsi:type="dcterms:W3CDTF">2013-10-17T20:28:19Z</dcterms:created>
  <dcterms:modified xsi:type="dcterms:W3CDTF">2018-02-01T18:04:01Z</dcterms:modified>
</cp:coreProperties>
</file>